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319" r:id="rId2"/>
    <p:sldId id="415" r:id="rId3"/>
    <p:sldId id="321" r:id="rId4"/>
    <p:sldId id="322" r:id="rId5"/>
    <p:sldId id="323" r:id="rId6"/>
    <p:sldId id="324" r:id="rId7"/>
    <p:sldId id="325" r:id="rId8"/>
    <p:sldId id="326" r:id="rId9"/>
    <p:sldId id="327" r:id="rId10"/>
    <p:sldId id="328" r:id="rId11"/>
    <p:sldId id="329" r:id="rId12"/>
    <p:sldId id="330" r:id="rId13"/>
    <p:sldId id="331" r:id="rId14"/>
    <p:sldId id="332" r:id="rId15"/>
    <p:sldId id="333" r:id="rId16"/>
    <p:sldId id="410" r:id="rId1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8000"/>
    <a:srgbClr val="FD690C"/>
    <a:srgbClr val="FD6108"/>
    <a:srgbClr val="EA6A09"/>
    <a:srgbClr val="F7A654"/>
    <a:srgbClr val="50AB06"/>
    <a:srgbClr val="AA28BA"/>
    <a:srgbClr val="713CD1"/>
    <a:srgbClr val="535353"/>
    <a:srgbClr val="C2C2C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699" autoAdjust="0"/>
    <p:restoredTop sz="96341" autoAdjust="0"/>
  </p:normalViewPr>
  <p:slideViewPr>
    <p:cSldViewPr snapToGrid="0" snapToObjects="1">
      <p:cViewPr>
        <p:scale>
          <a:sx n="75" d="100"/>
          <a:sy n="75" d="100"/>
        </p:scale>
        <p:origin x="-2304" y="264"/>
      </p:cViewPr>
      <p:guideLst>
        <p:guide orient="horz" pos="3168"/>
        <p:guide pos="2448"/>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CCAD9-BB83-0444-8C69-F32F4446E89C}" type="datetimeFigureOut">
              <a:rPr lang="en-US" smtClean="0"/>
              <a:pPr/>
              <a:t>9/13/2014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19EE94-8227-7646-92D8-0B67D6AF6714}" type="slidenum">
              <a:rPr lang="en-US" smtClean="0"/>
              <a:pPr/>
              <a:t>‹#›</a:t>
            </a:fld>
            <a:endParaRPr lang="en-US"/>
          </a:p>
        </p:txBody>
      </p:sp>
    </p:spTree>
    <p:extLst>
      <p:ext uri="{BB962C8B-B14F-4D97-AF65-F5344CB8AC3E}">
        <p14:creationId xmlns:p14="http://schemas.microsoft.com/office/powerpoint/2010/main" xmlns="" val="29092823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45E53-28CB-FB4F-A14C-CBBB4CC2EA41}" type="datetimeFigureOut">
              <a:rPr lang="en-US" smtClean="0"/>
              <a:pPr/>
              <a:t>9/13/2014</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0AB20-9E67-8042-83F7-F0B95B9FBA2C}" type="slidenum">
              <a:rPr lang="en-US" smtClean="0"/>
              <a:pPr/>
              <a:t>‹#›</a:t>
            </a:fld>
            <a:endParaRPr lang="en-US"/>
          </a:p>
        </p:txBody>
      </p:sp>
    </p:spTree>
    <p:extLst>
      <p:ext uri="{BB962C8B-B14F-4D97-AF65-F5344CB8AC3E}">
        <p14:creationId xmlns:p14="http://schemas.microsoft.com/office/powerpoint/2010/main" xmlns="" val="3507351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a:t>
            </a:fld>
            <a:endParaRPr lang="en-US"/>
          </a:p>
        </p:txBody>
      </p:sp>
    </p:spTree>
    <p:extLst>
      <p:ext uri="{BB962C8B-B14F-4D97-AF65-F5344CB8AC3E}">
        <p14:creationId xmlns:p14="http://schemas.microsoft.com/office/powerpoint/2010/main" xmlns="" val="46019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11</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pPr marL="0" indent="0">
              <a:buFont typeface="Lucida Grande"/>
              <a:buNone/>
            </a:pPr>
            <a:endParaRPr lang="en-US" sz="1200" dirty="0" smtClean="0">
              <a:latin typeface="Futura Condensed"/>
              <a:cs typeface="Futura Condensed"/>
            </a:endParaRPr>
          </a:p>
        </p:txBody>
      </p:sp>
      <p:sp>
        <p:nvSpPr>
          <p:cNvPr id="4" name="Slide Number Placeholder 3"/>
          <p:cNvSpPr>
            <a:spLocks noGrp="1"/>
          </p:cNvSpPr>
          <p:nvPr>
            <p:ph type="sldNum" sz="quarter" idx="10"/>
          </p:nvPr>
        </p:nvSpPr>
        <p:spPr/>
        <p:txBody>
          <a:bodyPr/>
          <a:lstStyle/>
          <a:p>
            <a:fld id="{6BE0AB20-9E67-8042-83F7-F0B95B9FBA2C}" type="slidenum">
              <a:rPr lang="en-US" smtClean="0"/>
              <a:pPr/>
              <a:t>12</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13</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pPr marL="0" indent="0">
              <a:buFont typeface="Lucida Grande"/>
              <a:buNone/>
            </a:pPr>
            <a:endParaRPr lang="en-US" sz="1200" dirty="0" smtClean="0">
              <a:latin typeface="Futura Condensed"/>
              <a:cs typeface="Futura Condensed"/>
            </a:endParaRPr>
          </a:p>
        </p:txBody>
      </p:sp>
      <p:sp>
        <p:nvSpPr>
          <p:cNvPr id="4" name="Slide Number Placeholder 3"/>
          <p:cNvSpPr>
            <a:spLocks noGrp="1"/>
          </p:cNvSpPr>
          <p:nvPr>
            <p:ph type="sldNum" sz="quarter" idx="10"/>
          </p:nvPr>
        </p:nvSpPr>
        <p:spPr/>
        <p:txBody>
          <a:bodyPr/>
          <a:lstStyle/>
          <a:p>
            <a:fld id="{6BE0AB20-9E67-8042-83F7-F0B95B9FBA2C}" type="slidenum">
              <a:rPr lang="en-US" smtClean="0"/>
              <a:pPr/>
              <a:t>14</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15</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BE0AB20-9E67-8042-83F7-F0B95B9FBA2C}" type="slidenum">
              <a:rPr lang="en-US" smtClean="0"/>
              <a:pPr/>
              <a:t>2</a:t>
            </a:fld>
            <a:endParaRPr lang="en-US"/>
          </a:p>
        </p:txBody>
      </p:sp>
    </p:spTree>
    <p:extLst>
      <p:ext uri="{BB962C8B-B14F-4D97-AF65-F5344CB8AC3E}">
        <p14:creationId xmlns:p14="http://schemas.microsoft.com/office/powerpoint/2010/main" xmlns="" val="111334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pPr marL="0" indent="0">
              <a:buFont typeface="Lucida Grande"/>
              <a:buNone/>
            </a:pPr>
            <a:endParaRPr lang="en-US" sz="1200" dirty="0">
              <a:latin typeface="Futura Condensed"/>
              <a:cs typeface="Futura Condensed"/>
            </a:endParaRPr>
          </a:p>
        </p:txBody>
      </p:sp>
      <p:sp>
        <p:nvSpPr>
          <p:cNvPr id="4" name="Slide Number Placeholder 3"/>
          <p:cNvSpPr>
            <a:spLocks noGrp="1"/>
          </p:cNvSpPr>
          <p:nvPr>
            <p:ph type="sldNum" sz="quarter" idx="10"/>
          </p:nvPr>
        </p:nvSpPr>
        <p:spPr/>
        <p:txBody>
          <a:bodyPr/>
          <a:lstStyle/>
          <a:p>
            <a:fld id="{6BE0AB20-9E67-8042-83F7-F0B95B9FBA2C}" type="slidenum">
              <a:rPr lang="en-US" smtClean="0"/>
              <a:pPr/>
              <a:t>4</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5</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6</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7</a:t>
            </a:fld>
            <a:endParaRPr lang="en-US"/>
          </a:p>
        </p:txBody>
      </p:sp>
    </p:spTree>
    <p:extLst>
      <p:ext uri="{BB962C8B-B14F-4D97-AF65-F5344CB8AC3E}">
        <p14:creationId xmlns:p14="http://schemas.microsoft.com/office/powerpoint/2010/main" xmlns="" val="923264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8</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9</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10</a:t>
            </a:fld>
            <a:endParaRPr lang="en-US"/>
          </a:p>
        </p:txBody>
      </p:sp>
    </p:spTree>
    <p:extLst>
      <p:ext uri="{BB962C8B-B14F-4D97-AF65-F5344CB8AC3E}">
        <p14:creationId xmlns:p14="http://schemas.microsoft.com/office/powerpoint/2010/main" xmlns="" val="2776330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A40B6E2-7838-AC42-BA21-126CD01F7BEE}"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287513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DDAAA31-91F0-9B44-9BE2-B5CF6DDFE25F}"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6112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40E18998-D65D-D045-B12E-E0E20EFD07DC}"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98453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9A3B2CC5-B3BD-5F47-A39D-3DD485F56013}"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21073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86C1C89E-2D10-5F4B-8F49-A2D872A924FD}"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733111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5AC37FBE-A4B5-0243-ADEE-299CF7996309}"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042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370346" y="9322647"/>
            <a:ext cx="1813560" cy="535517"/>
          </a:xfrm>
          <a:prstGeom prst="rect">
            <a:avLst/>
          </a:prstGeom>
        </p:spPr>
        <p:txBody>
          <a:bodyPr/>
          <a:lstStyle/>
          <a:p>
            <a:fld id="{0682DC10-6879-4E45-9EED-B27E68669CC2}" type="datetime1">
              <a:rPr lang="en-US" smtClean="0"/>
              <a:pPr/>
              <a:t>9/13/2014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11709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0346" y="9322647"/>
            <a:ext cx="1813560" cy="535517"/>
          </a:xfrm>
          <a:prstGeom prst="rect">
            <a:avLst/>
          </a:prstGeom>
        </p:spPr>
        <p:txBody>
          <a:bodyPr/>
          <a:lstStyle/>
          <a:p>
            <a:fld id="{C9EB08F2-3B78-C148-A78D-D833C2651234}" type="datetime1">
              <a:rPr lang="en-US" smtClean="0"/>
              <a:pPr/>
              <a:t>9/13/2014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54519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346" y="9322647"/>
            <a:ext cx="1813560" cy="535517"/>
          </a:xfrm>
          <a:prstGeom prst="rect">
            <a:avLst/>
          </a:prstGeom>
        </p:spPr>
        <p:txBody>
          <a:bodyPr/>
          <a:lstStyle/>
          <a:p>
            <a:fld id="{194FCA9B-C694-1043-B1EC-5969949C7C4B}" type="datetime1">
              <a:rPr lang="en-US" smtClean="0"/>
              <a:pPr/>
              <a:t>9/13/2014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3464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11900D4F-30E5-444F-BBEB-5EB2222B5556}"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691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B1FF9982-5B9B-6A41-A6D9-1A48DF1FC8B5}"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22636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398" y="9519711"/>
            <a:ext cx="1813560" cy="535517"/>
          </a:xfrm>
          <a:prstGeom prst="rect">
            <a:avLst/>
          </a:prstGeom>
        </p:spPr>
        <p:txBody>
          <a:bodyPr vert="horz" lIns="91440" tIns="45720" rIns="91440" bIns="45720" rtlCol="0" anchor="ctr"/>
          <a:lstStyle>
            <a:lvl1pPr algn="l">
              <a:defRPr sz="1200" b="0" i="0">
                <a:solidFill>
                  <a:schemeClr val="tx1">
                    <a:tint val="75000"/>
                  </a:schemeClr>
                </a:solidFill>
                <a:latin typeface="Futura Condensed"/>
                <a:cs typeface="Futura Condensed"/>
              </a:defRPr>
            </a:lvl1pPr>
          </a:lstStyle>
          <a:p>
            <a:fld id="{6A77D604-7237-AC46-B361-5A1F89385890}" type="slidenum">
              <a:rPr lang="en-US" smtClean="0"/>
              <a:pPr/>
              <a:t>‹#›</a:t>
            </a:fld>
            <a:endParaRPr lang="en-US" dirty="0"/>
          </a:p>
        </p:txBody>
      </p:sp>
    </p:spTree>
    <p:extLst>
      <p:ext uri="{BB962C8B-B14F-4D97-AF65-F5344CB8AC3E}">
        <p14:creationId xmlns:p14="http://schemas.microsoft.com/office/powerpoint/2010/main" xmlns="" val="385468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microsoft.com/office/2007/relationships/hdphoto" Target="../media/hdphoto39.wdp"/><Relationship Id="rId13" Type="http://schemas.openxmlformats.org/officeDocument/2006/relationships/image" Target="../media/image24.png"/><Relationship Id="rId18" Type="http://schemas.openxmlformats.org/officeDocument/2006/relationships/image" Target="../media/image26.png"/><Relationship Id="rId26" Type="http://schemas.microsoft.com/office/2007/relationships/hdphoto" Target="../media/hdphoto48.wdp"/><Relationship Id="rId3" Type="http://schemas.openxmlformats.org/officeDocument/2006/relationships/image" Target="../media/image2.png"/><Relationship Id="rId21" Type="http://schemas.microsoft.com/office/2007/relationships/hdphoto" Target="../media/hdphoto45.wdp"/><Relationship Id="rId7" Type="http://schemas.microsoft.com/office/2007/relationships/hdphoto" Target="../media/hdphoto38.wdp"/><Relationship Id="rId12" Type="http://schemas.microsoft.com/office/2007/relationships/hdphoto" Target="../media/hdphoto42.wdp"/><Relationship Id="rId17" Type="http://schemas.microsoft.com/office/2007/relationships/hdphoto" Target="../media/hdphoto43.wdp"/><Relationship Id="rId25" Type="http://schemas.openxmlformats.org/officeDocument/2006/relationships/image" Target="../media/image29.png"/><Relationship Id="rId2" Type="http://schemas.openxmlformats.org/officeDocument/2006/relationships/notesSlide" Target="../notesSlides/notesSlide14.xml"/><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2.png"/><Relationship Id="rId11" Type="http://schemas.microsoft.com/office/2007/relationships/hdphoto" Target="../media/hdphoto41.wdp"/><Relationship Id="rId24" Type="http://schemas.microsoft.com/office/2007/relationships/hdphoto" Target="../media/hdphoto47.wdp"/><Relationship Id="rId5" Type="http://schemas.microsoft.com/office/2007/relationships/hdphoto" Target="../media/hdphoto37.wdp"/><Relationship Id="rId15" Type="http://schemas.microsoft.com/office/2007/relationships/hdphoto" Target="../media/hdphoto26.wdp"/><Relationship Id="rId23" Type="http://schemas.openxmlformats.org/officeDocument/2006/relationships/image" Target="../media/image28.png"/><Relationship Id="rId10" Type="http://schemas.microsoft.com/office/2007/relationships/hdphoto" Target="../media/hdphoto40.wdp"/><Relationship Id="rId19" Type="http://schemas.microsoft.com/office/2007/relationships/hdphoto" Target="../media/hdphoto44.wdp"/><Relationship Id="rId4" Type="http://schemas.openxmlformats.org/officeDocument/2006/relationships/image" Target="../media/image14.png"/><Relationship Id="rId9" Type="http://schemas.openxmlformats.org/officeDocument/2006/relationships/image" Target="../media/image23.png"/><Relationship Id="rId14" Type="http://schemas.microsoft.com/office/2007/relationships/hdphoto" Target="../media/hdphoto27.wdp"/><Relationship Id="rId22" Type="http://schemas.microsoft.com/office/2007/relationships/hdphoto" Target="../media/hdphoto46.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1.png"/><Relationship Id="rId5" Type="http://schemas.microsoft.com/office/2007/relationships/hdphoto" Target="../media/hdphoto32.wdp"/><Relationship Id="rId10" Type="http://schemas.microsoft.com/office/2007/relationships/hdphoto" Target="../media/hdphoto33.wdp"/><Relationship Id="rId4" Type="http://schemas.openxmlformats.org/officeDocument/2006/relationships/image" Target="../media/image6.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35.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34.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36.wdp"/><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Futura-Condensed-Normal" pitchFamily="2" charset="0"/>
              </a:rPr>
              <a:t>55</a:t>
            </a:r>
            <a:endParaRPr lang="en-US" dirty="0">
              <a:solidFill>
                <a:schemeClr val="bg1"/>
              </a:solidFill>
              <a:latin typeface="Futura-Condensed-Normal" pitchFamily="2" charset="0"/>
            </a:endParaRPr>
          </a:p>
        </p:txBody>
      </p:sp>
      <p:pic>
        <p:nvPicPr>
          <p:cNvPr id="4" name="Picture 3" descr="Unit3.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
        <p:nvSpPr>
          <p:cNvPr id="73" name="TextBox 72"/>
          <p:cNvSpPr txBox="1"/>
          <p:nvPr/>
        </p:nvSpPr>
        <p:spPr>
          <a:xfrm>
            <a:off x="4732867" y="8192253"/>
            <a:ext cx="2514173" cy="1200329"/>
          </a:xfrm>
          <a:prstGeom prst="rect">
            <a:avLst/>
          </a:prstGeom>
          <a:noFill/>
          <a:ln>
            <a:noFill/>
            <a:prstDash val="dash"/>
          </a:ln>
        </p:spPr>
        <p:txBody>
          <a:bodyPr wrap="square" rtlCol="0">
            <a:spAutoFit/>
          </a:bodyPr>
          <a:lstStyle/>
          <a:p>
            <a:r>
              <a:rPr lang="en-US" sz="1200" dirty="0" smtClean="0">
                <a:latin typeface="Futura-Condensed-Normal" pitchFamily="2" charset="0"/>
                <a:cs typeface="Futura Condensed"/>
              </a:rPr>
              <a:t>CHARACTERS  			</a:t>
            </a:r>
            <a:r>
              <a:rPr lang="en-US" sz="1200" dirty="0">
                <a:latin typeface="Futura-Condensed-Normal" pitchFamily="2" charset="0"/>
                <a:cs typeface="Futura Condensed"/>
              </a:rPr>
              <a:t> </a:t>
            </a:r>
            <a:r>
              <a:rPr lang="en-US" sz="1200" dirty="0" smtClean="0">
                <a:latin typeface="Futura-Condensed-Normal" pitchFamily="2" charset="0"/>
                <a:cs typeface="Futura Condensed"/>
              </a:rPr>
              <a:t>  58</a:t>
            </a:r>
          </a:p>
          <a:p>
            <a:r>
              <a:rPr lang="en-US" sz="1200" dirty="0" smtClean="0">
                <a:latin typeface="Futura-Condensed-Normal" pitchFamily="2" charset="0"/>
                <a:cs typeface="Futura Condensed"/>
              </a:rPr>
              <a:t>CONVERSATIONS			</a:t>
            </a:r>
            <a:r>
              <a:rPr lang="en-US" sz="1200" dirty="0">
                <a:latin typeface="Futura-Condensed-Normal" pitchFamily="2" charset="0"/>
                <a:cs typeface="Futura Condensed"/>
              </a:rPr>
              <a:t> </a:t>
            </a:r>
            <a:r>
              <a:rPr lang="en-US" sz="1200" dirty="0" smtClean="0">
                <a:latin typeface="Futura-Condensed-Normal" pitchFamily="2" charset="0"/>
                <a:cs typeface="Futura Condensed"/>
              </a:rPr>
              <a:t>  60</a:t>
            </a:r>
          </a:p>
          <a:p>
            <a:r>
              <a:rPr lang="en-US" sz="1200" dirty="0" smtClean="0">
                <a:latin typeface="Futura-Condensed-Normal" pitchFamily="2" charset="0"/>
                <a:cs typeface="Futura Condensed"/>
              </a:rPr>
              <a:t>SCENES				</a:t>
            </a:r>
            <a:r>
              <a:rPr lang="en-US" sz="1200" dirty="0">
                <a:latin typeface="Futura-Condensed-Normal" pitchFamily="2" charset="0"/>
                <a:cs typeface="Futura Condensed"/>
              </a:rPr>
              <a:t> </a:t>
            </a:r>
            <a:r>
              <a:rPr lang="en-US" sz="1200" dirty="0" smtClean="0">
                <a:latin typeface="Futura-Condensed-Normal" pitchFamily="2" charset="0"/>
                <a:cs typeface="Futura Condensed"/>
              </a:rPr>
              <a:t>  62</a:t>
            </a:r>
          </a:p>
          <a:p>
            <a:r>
              <a:rPr lang="en-US" sz="1200" dirty="0" smtClean="0">
                <a:latin typeface="Futura-Condensed-Normal" pitchFamily="2" charset="0"/>
                <a:cs typeface="Futura Condensed"/>
              </a:rPr>
              <a:t>DEBUG IT!	      		</a:t>
            </a:r>
            <a:r>
              <a:rPr lang="en-US" sz="1200" dirty="0">
                <a:latin typeface="Futura-Condensed-Normal" pitchFamily="2" charset="0"/>
                <a:cs typeface="Futura Condensed"/>
              </a:rPr>
              <a:t> </a:t>
            </a:r>
            <a:r>
              <a:rPr lang="en-US" sz="1200" dirty="0" smtClean="0">
                <a:latin typeface="Futura-Condensed-Normal" pitchFamily="2" charset="0"/>
                <a:cs typeface="Futura Condensed"/>
              </a:rPr>
              <a:t>  64</a:t>
            </a:r>
          </a:p>
          <a:p>
            <a:r>
              <a:rPr lang="en-US" sz="1200" dirty="0">
                <a:latin typeface="Futura-Condensed-Normal" pitchFamily="2" charset="0"/>
                <a:cs typeface="Futura Condensed"/>
              </a:rPr>
              <a:t>CREATURE CONSTRUCTION		 </a:t>
            </a:r>
            <a:r>
              <a:rPr lang="en-US" sz="1200" dirty="0" smtClean="0">
                <a:latin typeface="Futura-Condensed-Normal" pitchFamily="2" charset="0"/>
                <a:cs typeface="Futura Condensed"/>
              </a:rPr>
              <a:t>  66</a:t>
            </a:r>
            <a:endParaRPr lang="en-US" sz="1200" dirty="0">
              <a:latin typeface="Futura-Condensed-Normal" pitchFamily="2" charset="0"/>
              <a:cs typeface="Futura Condensed"/>
            </a:endParaRPr>
          </a:p>
          <a:p>
            <a:r>
              <a:rPr lang="en-US" sz="1200" dirty="0" smtClean="0">
                <a:latin typeface="Futura-Condensed-Normal" pitchFamily="2" charset="0"/>
                <a:cs typeface="Futura Condensed"/>
              </a:rPr>
              <a:t>PASS IT ON			</a:t>
            </a:r>
            <a:r>
              <a:rPr lang="en-US" sz="1200" dirty="0">
                <a:latin typeface="Futura-Condensed-Normal" pitchFamily="2" charset="0"/>
                <a:cs typeface="Futura Condensed"/>
              </a:rPr>
              <a:t> </a:t>
            </a:r>
            <a:r>
              <a:rPr lang="en-US" sz="1200" dirty="0" smtClean="0">
                <a:latin typeface="Futura-Condensed-Normal" pitchFamily="2" charset="0"/>
                <a:cs typeface="Futura Condensed"/>
              </a:rPr>
              <a:t>  68</a:t>
            </a:r>
          </a:p>
        </p:txBody>
      </p:sp>
      <p:grpSp>
        <p:nvGrpSpPr>
          <p:cNvPr id="74" name="Group 73"/>
          <p:cNvGrpSpPr/>
          <p:nvPr/>
        </p:nvGrpSpPr>
        <p:grpSpPr>
          <a:xfrm>
            <a:off x="605328" y="8605169"/>
            <a:ext cx="3674608" cy="604226"/>
            <a:chOff x="634075" y="8600752"/>
            <a:chExt cx="3674608" cy="604226"/>
          </a:xfrm>
        </p:grpSpPr>
        <p:grpSp>
          <p:nvGrpSpPr>
            <p:cNvPr id="75" name="Group 74"/>
            <p:cNvGrpSpPr/>
            <p:nvPr/>
          </p:nvGrpSpPr>
          <p:grpSpPr>
            <a:xfrm>
              <a:off x="853841" y="8748598"/>
              <a:ext cx="3218710" cy="456380"/>
              <a:chOff x="1699218" y="4842934"/>
              <a:chExt cx="3218710" cy="456380"/>
            </a:xfrm>
            <a:effectLst/>
          </p:grpSpPr>
          <p:cxnSp>
            <p:nvCxnSpPr>
              <p:cNvPr id="83" name="Straight Connector 82"/>
              <p:cNvCxnSpPr/>
              <p:nvPr/>
            </p:nvCxnSpPr>
            <p:spPr>
              <a:xfrm>
                <a:off x="1699218" y="4849283"/>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699218" y="5292964"/>
                <a:ext cx="3218710" cy="0"/>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248625"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777846"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328397"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850843"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394979"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917928" y="4846108"/>
                <a:ext cx="0" cy="452556"/>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634075" y="8600752"/>
              <a:ext cx="3674608" cy="470400"/>
              <a:chOff x="1998752" y="6567822"/>
              <a:chExt cx="3674608" cy="470400"/>
            </a:xfrm>
          </p:grpSpPr>
          <p:sp>
            <p:nvSpPr>
              <p:cNvPr id="77" name="Oval 76"/>
              <p:cNvSpPr/>
              <p:nvPr/>
            </p:nvSpPr>
            <p:spPr>
              <a:xfrm>
                <a:off x="1998752"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normAutofit/>
              </a:bodyPr>
              <a:lstStyle/>
              <a:p>
                <a:pPr algn="ctr"/>
                <a:r>
                  <a:rPr lang="en-US" sz="1100" dirty="0">
                    <a:solidFill>
                      <a:schemeClr val="bg1">
                        <a:lumMod val="95000"/>
                      </a:schemeClr>
                    </a:solidFill>
                    <a:latin typeface="Futura-Condensed-Normal" pitchFamily="2" charset="0"/>
                    <a:cs typeface="Futura Condensed"/>
                  </a:rPr>
                  <a:t>0</a:t>
                </a:r>
              </a:p>
            </p:txBody>
          </p:sp>
          <p:sp>
            <p:nvSpPr>
              <p:cNvPr id="78" name="Oval 77"/>
              <p:cNvSpPr/>
              <p:nvPr/>
            </p:nvSpPr>
            <p:spPr>
              <a:xfrm>
                <a:off x="2532725"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1</a:t>
                </a:r>
              </a:p>
            </p:txBody>
          </p:sp>
          <p:sp>
            <p:nvSpPr>
              <p:cNvPr id="79" name="Oval 78"/>
              <p:cNvSpPr/>
              <p:nvPr/>
            </p:nvSpPr>
            <p:spPr>
              <a:xfrm>
                <a:off x="3061946" y="6567822"/>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2</a:t>
                </a:r>
              </a:p>
            </p:txBody>
          </p:sp>
          <p:sp>
            <p:nvSpPr>
              <p:cNvPr id="80" name="Oval 79"/>
              <p:cNvSpPr/>
              <p:nvPr/>
            </p:nvSpPr>
            <p:spPr>
              <a:xfrm>
                <a:off x="4131784"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4</a:t>
                </a:r>
              </a:p>
            </p:txBody>
          </p:sp>
          <p:sp>
            <p:nvSpPr>
              <p:cNvPr id="81" name="Oval 80"/>
              <p:cNvSpPr/>
              <p:nvPr/>
            </p:nvSpPr>
            <p:spPr>
              <a:xfrm>
                <a:off x="4666729"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Condensed-Normal" pitchFamily="2" charset="0"/>
                    <a:cs typeface="Futura Condensed"/>
                  </a:rPr>
                  <a:t>5</a:t>
                </a:r>
                <a:endParaRPr lang="en-US" sz="1100" dirty="0">
                  <a:solidFill>
                    <a:schemeClr val="bg1">
                      <a:lumMod val="95000"/>
                    </a:schemeClr>
                  </a:solidFill>
                  <a:latin typeface="Futura-Condensed-Normal" pitchFamily="2" charset="0"/>
                  <a:cs typeface="Futura Condensed"/>
                </a:endParaRPr>
              </a:p>
            </p:txBody>
          </p:sp>
          <p:sp>
            <p:nvSpPr>
              <p:cNvPr id="82" name="Oval 81"/>
              <p:cNvSpPr/>
              <p:nvPr/>
            </p:nvSpPr>
            <p:spPr>
              <a:xfrm>
                <a:off x="5202961"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Condensed-Normal" pitchFamily="2" charset="0"/>
                    <a:cs typeface="Futura Condensed"/>
                  </a:rPr>
                  <a:t>6</a:t>
                </a:r>
                <a:endParaRPr lang="en-US" sz="1100" dirty="0">
                  <a:solidFill>
                    <a:schemeClr val="bg1">
                      <a:lumMod val="95000"/>
                    </a:schemeClr>
                  </a:solidFill>
                  <a:latin typeface="Futura-Condensed-Normal" pitchFamily="2" charset="0"/>
                  <a:cs typeface="Futura Condensed"/>
                </a:endParaRPr>
              </a:p>
            </p:txBody>
          </p:sp>
        </p:grpSp>
      </p:grpSp>
      <p:grpSp>
        <p:nvGrpSpPr>
          <p:cNvPr id="91" name="Group 90"/>
          <p:cNvGrpSpPr/>
          <p:nvPr/>
        </p:nvGrpSpPr>
        <p:grpSpPr>
          <a:xfrm>
            <a:off x="2196161" y="8452440"/>
            <a:ext cx="516223" cy="516223"/>
            <a:chOff x="1267298" y="8604842"/>
            <a:chExt cx="516223" cy="516223"/>
          </a:xfrm>
        </p:grpSpPr>
        <p:sp>
          <p:nvSpPr>
            <p:cNvPr id="92" name="Teardrop 91"/>
            <p:cNvSpPr/>
            <p:nvPr/>
          </p:nvSpPr>
          <p:spPr>
            <a:xfrm rot="8075815">
              <a:off x="1267298" y="8604842"/>
              <a:ext cx="516223" cy="516223"/>
            </a:xfrm>
            <a:prstGeom prst="teardrop">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sp>
          <p:nvSpPr>
            <p:cNvPr id="93" name="Rectangle 92"/>
            <p:cNvSpPr/>
            <p:nvPr/>
          </p:nvSpPr>
          <p:spPr>
            <a:xfrm>
              <a:off x="1336401" y="8662999"/>
              <a:ext cx="381002" cy="400110"/>
            </a:xfrm>
            <a:prstGeom prst="rect">
              <a:avLst/>
            </a:prstGeom>
          </p:spPr>
          <p:txBody>
            <a:bodyPr wrap="square">
              <a:spAutoFit/>
            </a:bodyPr>
            <a:lstStyle/>
            <a:p>
              <a:pPr algn="ctr"/>
              <a:r>
                <a:rPr lang="en-US" sz="2000" dirty="0">
                  <a:solidFill>
                    <a:schemeClr val="bg1"/>
                  </a:solidFill>
                  <a:latin typeface="Futura-Condensed-Normal" pitchFamily="2" charset="0"/>
                  <a:cs typeface="Futura Condensed"/>
                </a:rPr>
                <a:t>3</a:t>
              </a:r>
              <a:endParaRPr lang="en-US" sz="4400" dirty="0">
                <a:solidFill>
                  <a:schemeClr val="bg1"/>
                </a:solidFill>
                <a:latin typeface="Futura-Condensed-Normal" pitchFamily="2" charset="0"/>
                <a:cs typeface="Futura Condensed"/>
              </a:endParaRPr>
            </a:p>
          </p:txBody>
        </p:sp>
      </p:grpSp>
      <p:sp>
        <p:nvSpPr>
          <p:cNvPr id="94" name="TextBox 93"/>
          <p:cNvSpPr txBox="1"/>
          <p:nvPr/>
        </p:nvSpPr>
        <p:spPr>
          <a:xfrm>
            <a:off x="457199" y="464006"/>
            <a:ext cx="3063655" cy="1723549"/>
          </a:xfrm>
          <a:prstGeom prst="rect">
            <a:avLst/>
          </a:prstGeom>
          <a:noFill/>
        </p:spPr>
        <p:txBody>
          <a:bodyPr wrap="square" rtlCol="0">
            <a:spAutoFit/>
          </a:bodyPr>
          <a:lstStyle/>
          <a:p>
            <a:r>
              <a:rPr lang="en-US" sz="5300" dirty="0" smtClean="0">
                <a:latin typeface="Futura-Condensed-Normal" pitchFamily="2" charset="0"/>
                <a:cs typeface="Futura Condensed"/>
              </a:rPr>
              <a:t>UNIT 3</a:t>
            </a:r>
          </a:p>
          <a:p>
            <a:r>
              <a:rPr lang="en-US" sz="5300" dirty="0" smtClean="0">
                <a:latin typeface="Futura-Condensed-Normal" pitchFamily="2" charset="0"/>
                <a:cs typeface="Futura Condensed"/>
              </a:rPr>
              <a:t>STORIES</a:t>
            </a:r>
            <a:endParaRPr lang="en-US" sz="5300" dirty="0">
              <a:latin typeface="Futura-Condensed-Normal" pitchFamily="2" charset="0"/>
              <a:cs typeface="Futura Condensed"/>
            </a:endParaRPr>
          </a:p>
        </p:txBody>
      </p:sp>
      <p:grpSp>
        <p:nvGrpSpPr>
          <p:cNvPr id="95" name="Group 94"/>
          <p:cNvGrpSpPr/>
          <p:nvPr/>
        </p:nvGrpSpPr>
        <p:grpSpPr>
          <a:xfrm>
            <a:off x="-1" y="7559351"/>
            <a:ext cx="7772401" cy="666231"/>
            <a:chOff x="-1" y="7378700"/>
            <a:chExt cx="7772401" cy="666231"/>
          </a:xfrm>
        </p:grpSpPr>
        <p:sp>
          <p:nvSpPr>
            <p:cNvPr id="96" name="Rectangle 95"/>
            <p:cNvSpPr/>
            <p:nvPr/>
          </p:nvSpPr>
          <p:spPr>
            <a:xfrm>
              <a:off x="-1" y="7406951"/>
              <a:ext cx="7772401" cy="479582"/>
            </a:xfrm>
            <a:prstGeom prst="rect">
              <a:avLst/>
            </a:prstGeom>
            <a:solidFill>
              <a:srgbClr val="AA28BA"/>
            </a:solidFill>
            <a:ln>
              <a:solidFill>
                <a:srgbClr val="AA28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97" name="Diamond 96"/>
            <p:cNvSpPr/>
            <p:nvPr/>
          </p:nvSpPr>
          <p:spPr>
            <a:xfrm>
              <a:off x="2108219" y="7648251"/>
              <a:ext cx="381000" cy="381000"/>
            </a:xfrm>
            <a:prstGeom prst="diamond">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98" name="Diamond 97"/>
            <p:cNvSpPr/>
            <p:nvPr/>
          </p:nvSpPr>
          <p:spPr>
            <a:xfrm>
              <a:off x="5681688" y="7663931"/>
              <a:ext cx="384162" cy="381000"/>
            </a:xfrm>
            <a:prstGeom prst="diamond">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99" name="TextBox 98"/>
            <p:cNvSpPr txBox="1"/>
            <p:nvPr/>
          </p:nvSpPr>
          <p:spPr>
            <a:xfrm>
              <a:off x="4279937" y="7378700"/>
              <a:ext cx="3187664"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WHAT’S INCLUDED</a:t>
              </a:r>
              <a:endParaRPr lang="en-US" sz="2800" dirty="0">
                <a:solidFill>
                  <a:schemeClr val="bg1"/>
                </a:solidFill>
                <a:latin typeface="Futura-Condensed-Normal" pitchFamily="2" charset="0"/>
                <a:cs typeface="Futura Condensed"/>
              </a:endParaRPr>
            </a:p>
          </p:txBody>
        </p:sp>
        <p:sp>
          <p:nvSpPr>
            <p:cNvPr id="100" name="TextBox 99"/>
            <p:cNvSpPr txBox="1"/>
            <p:nvPr/>
          </p:nvSpPr>
          <p:spPr>
            <a:xfrm>
              <a:off x="317500" y="7378700"/>
              <a:ext cx="3962438"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YOU ARE HERE</a:t>
              </a:r>
              <a:endParaRPr lang="en-US" sz="2800" dirty="0">
                <a:solidFill>
                  <a:schemeClr val="bg1"/>
                </a:solidFill>
                <a:latin typeface="Futura-Condensed-Normal" pitchFamily="2" charset="0"/>
                <a:cs typeface="Futura Condensed"/>
              </a:endParaRPr>
            </a:p>
          </p:txBody>
        </p:sp>
      </p:grpSp>
      <p:sp>
        <p:nvSpPr>
          <p:cNvPr id="32" name="Slide Number Placeholder 2"/>
          <p:cNvSpPr txBox="1">
            <a:spLocks/>
          </p:cNvSpPr>
          <p:nvPr/>
        </p:nvSpPr>
        <p:spPr>
          <a:xfrm>
            <a:off x="3881665" y="9520354"/>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rgbClr val="FFFFFF"/>
                </a:solidFill>
                <a:latin typeface="Futura-Condensed-Normal" pitchFamily="2" charset="0"/>
              </a:rPr>
              <a:t>55</a:t>
            </a:r>
            <a:endParaRPr lang="en-US" dirty="0">
              <a:solidFill>
                <a:srgbClr val="FFFFFF"/>
              </a:solidFill>
              <a:latin typeface="Futura-Condensed-Normal" pitchFamily="2" charset="0"/>
            </a:endParaRPr>
          </a:p>
        </p:txBody>
      </p:sp>
    </p:spTree>
    <p:extLst>
      <p:ext uri="{BB962C8B-B14F-4D97-AF65-F5344CB8AC3E}">
        <p14:creationId xmlns:p14="http://schemas.microsoft.com/office/powerpoint/2010/main" xmlns="" val="23483749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iamond 53"/>
          <p:cNvSpPr/>
          <p:nvPr/>
        </p:nvSpPr>
        <p:spPr>
          <a:xfrm>
            <a:off x="6965252" y="2133579"/>
            <a:ext cx="781748" cy="781748"/>
          </a:xfrm>
          <a:prstGeom prst="diamon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0" name="TextBox 9"/>
          <p:cNvSpPr txBox="1"/>
          <p:nvPr/>
        </p:nvSpPr>
        <p:spPr>
          <a:xfrm>
            <a:off x="4222218" y="795405"/>
            <a:ext cx="2999848" cy="1415772"/>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i</a:t>
            </a:r>
            <a:r>
              <a:rPr lang="en-US" sz="1200" dirty="0" smtClean="0">
                <a:latin typeface="Futura-Condensed-Normal" pitchFamily="2" charset="0"/>
                <a:cs typeface="Futura Condensed"/>
              </a:rPr>
              <a:t>nvestigate the problem and find a solution to five debugging challenges</a:t>
            </a:r>
          </a:p>
          <a:p>
            <a:pPr marL="171450" indent="-171450">
              <a:buFont typeface="Lucida Grande"/>
              <a:buChar char="+"/>
            </a:pPr>
            <a:r>
              <a:rPr lang="en-US" sz="1200" dirty="0" smtClean="0">
                <a:latin typeface="Futura-Condensed-Normal" pitchFamily="2" charset="0"/>
                <a:cs typeface="Futura Condensed"/>
              </a:rPr>
              <a:t>explore </a:t>
            </a:r>
            <a:r>
              <a:rPr lang="en-US" sz="1200" dirty="0">
                <a:latin typeface="Futura-Condensed-Normal" pitchFamily="2" charset="0"/>
                <a:cs typeface="Futura Condensed"/>
              </a:rPr>
              <a:t>a range of </a:t>
            </a:r>
            <a:r>
              <a:rPr lang="en-US" sz="1200" dirty="0" smtClean="0">
                <a:latin typeface="Futura-Condensed-Normal" pitchFamily="2" charset="0"/>
                <a:cs typeface="Futura Condensed"/>
              </a:rPr>
              <a:t>concepts (including</a:t>
            </a:r>
            <a:r>
              <a:rPr lang="en-US" sz="1200" dirty="0" smtClean="0">
                <a:solidFill>
                  <a:srgbClr val="FF0000"/>
                </a:solidFill>
                <a:latin typeface="Futura-Condensed-Normal" pitchFamily="2" charset="0"/>
                <a:cs typeface="Futura Condensed"/>
              </a:rPr>
              <a:t> </a:t>
            </a:r>
            <a:r>
              <a:rPr lang="en-US" sz="1200" dirty="0" smtClean="0">
                <a:latin typeface="Futura-Condensed-Normal" pitchFamily="2" charset="0"/>
                <a:cs typeface="Futura Condensed"/>
              </a:rPr>
              <a:t>events and parallelism) through </a:t>
            </a:r>
            <a:r>
              <a:rPr lang="en-US" sz="1200" dirty="0">
                <a:latin typeface="Futura-Condensed-Normal" pitchFamily="2" charset="0"/>
                <a:cs typeface="Futura Condensed"/>
              </a:rPr>
              <a:t>the practices of testing and </a:t>
            </a:r>
            <a:r>
              <a:rPr lang="en-US" sz="1200" dirty="0" smtClean="0">
                <a:latin typeface="Futura-Condensed-Normal" pitchFamily="2" charset="0"/>
                <a:cs typeface="Futura Condensed"/>
              </a:rPr>
              <a:t>debugging</a:t>
            </a:r>
          </a:p>
        </p:txBody>
      </p:sp>
      <p:sp>
        <p:nvSpPr>
          <p:cNvPr id="42" name="TextBox 41"/>
          <p:cNvSpPr txBox="1"/>
          <p:nvPr/>
        </p:nvSpPr>
        <p:spPr>
          <a:xfrm>
            <a:off x="1308419" y="595839"/>
            <a:ext cx="2815942" cy="954107"/>
          </a:xfrm>
          <a:prstGeom prst="rect">
            <a:avLst/>
          </a:prstGeom>
          <a:noFill/>
        </p:spPr>
        <p:txBody>
          <a:bodyPr wrap="square" rtlCol="0">
            <a:spAutoFit/>
          </a:bodyPr>
          <a:lstStyle/>
          <a:p>
            <a:r>
              <a:rPr lang="en-US" sz="5600" dirty="0" smtClean="0">
                <a:latin typeface="Futura-Condensed-Normal" pitchFamily="2" charset="0"/>
                <a:cs typeface="Futura Condensed"/>
              </a:rPr>
              <a:t>DEBUG IT!</a:t>
            </a:r>
          </a:p>
        </p:txBody>
      </p:sp>
      <p:grpSp>
        <p:nvGrpSpPr>
          <p:cNvPr id="5" name="Group 4"/>
          <p:cNvGrpSpPr/>
          <p:nvPr/>
        </p:nvGrpSpPr>
        <p:grpSpPr>
          <a:xfrm>
            <a:off x="4007796" y="2830659"/>
            <a:ext cx="3307404" cy="1144275"/>
            <a:chOff x="3992282" y="2830659"/>
            <a:chExt cx="3307404" cy="1144275"/>
          </a:xfrm>
        </p:grpSpPr>
        <p:sp>
          <p:nvSpPr>
            <p:cNvPr id="18" name="TextBox 17"/>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Unit 3 Debug </a:t>
              </a:r>
              <a:r>
                <a:rPr lang="en-US" sz="1200" spc="-20" dirty="0">
                  <a:latin typeface="Futura-Condensed-Normal" pitchFamily="2" charset="0"/>
                  <a:cs typeface="Futura Condensed"/>
                </a:rPr>
                <a:t>It</a:t>
              </a:r>
              <a:r>
                <a:rPr lang="en-US" sz="1200" spc="-20" dirty="0" smtClean="0">
                  <a:latin typeface="Futura-Condensed-Normal" pitchFamily="2" charset="0"/>
                  <a:cs typeface="Futura Condensed"/>
                </a:rPr>
                <a:t>! </a:t>
              </a:r>
              <a:r>
                <a:rPr lang="en-US" sz="1200" dirty="0">
                  <a:latin typeface="Futura-Condensed-Normal" pitchFamily="2" charset="0"/>
                  <a:cs typeface="Futura Condensed"/>
                </a:rPr>
                <a:t>h</a:t>
              </a:r>
              <a:r>
                <a:rPr lang="en-US" sz="1200" dirty="0" smtClean="0">
                  <a:latin typeface="Futura-Condensed-Normal" pitchFamily="2" charset="0"/>
                  <a:cs typeface="Futura Condensed"/>
                </a:rPr>
                <a:t>andout</a:t>
              </a:r>
            </a:p>
            <a:p>
              <a:pPr marL="171450" indent="-171450">
                <a:buFont typeface="Wingdings" charset="2"/>
                <a:buChar char="q"/>
              </a:pPr>
              <a:r>
                <a:rPr lang="en-US" sz="1200" spc="-20" dirty="0" smtClean="0">
                  <a:latin typeface="Futura-Condensed-Normal" pitchFamily="2" charset="0"/>
                  <a:cs typeface="Futura Condensed"/>
                </a:rPr>
                <a:t>Unit 3 Debug </a:t>
              </a:r>
              <a:r>
                <a:rPr lang="en-US" sz="1200" spc="-20" dirty="0">
                  <a:latin typeface="Futura-Condensed-Normal" pitchFamily="2" charset="0"/>
                  <a:cs typeface="Futura Condensed"/>
                </a:rPr>
                <a:t>It! </a:t>
              </a:r>
              <a:r>
                <a:rPr lang="en-US" sz="1200" dirty="0" smtClean="0">
                  <a:latin typeface="Futura-Condensed-Normal" pitchFamily="2" charset="0"/>
                  <a:cs typeface="Futura Condensed"/>
                </a:rPr>
                <a:t>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/studios/475554</a:t>
              </a:r>
            </a:p>
          </p:txBody>
        </p:sp>
        <p:sp>
          <p:nvSpPr>
            <p:cNvPr id="19" name="TextBox 18"/>
            <p:cNvSpPr txBox="1"/>
            <p:nvPr/>
          </p:nvSpPr>
          <p:spPr>
            <a:xfrm>
              <a:off x="3992282"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457995" y="2830659"/>
            <a:ext cx="3324338" cy="3729598"/>
            <a:chOff x="422410" y="2830659"/>
            <a:chExt cx="3324338" cy="3729598"/>
          </a:xfrm>
        </p:grpSpPr>
        <p:sp>
          <p:nvSpPr>
            <p:cNvPr id="14" name="TextBox 13"/>
            <p:cNvSpPr txBox="1"/>
            <p:nvPr/>
          </p:nvSpPr>
          <p:spPr>
            <a:xfrm>
              <a:off x="515544" y="3328603"/>
              <a:ext cx="3231204" cy="3231654"/>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Optionally, have the Unit </a:t>
              </a:r>
              <a:r>
                <a:rPr lang="en-US" sz="1200" spc="-20" dirty="0" smtClean="0">
                  <a:latin typeface="Futura-Condensed-Normal" pitchFamily="2" charset="0"/>
                  <a:cs typeface="Futura Condensed"/>
                </a:rPr>
                <a:t>3 </a:t>
              </a:r>
              <a:r>
                <a:rPr lang="en-US" sz="1200" spc="-20" dirty="0">
                  <a:latin typeface="Futura-Condensed-Normal" pitchFamily="2" charset="0"/>
                  <a:cs typeface="Futura Condensed"/>
                </a:rPr>
                <a:t>Debug It! handout available to guide students during the activity.</a:t>
              </a: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Help </a:t>
              </a:r>
              <a:r>
                <a:rPr lang="en-US" sz="1200" dirty="0">
                  <a:latin typeface="Futura-Condensed-Normal" pitchFamily="2" charset="0"/>
                  <a:cs typeface="Futura Condensed"/>
                </a:rPr>
                <a:t>students open the Debug It! programs from the Unit </a:t>
              </a:r>
              <a:r>
                <a:rPr lang="en-US" sz="1200" dirty="0" smtClean="0">
                  <a:latin typeface="Futura-Condensed-Normal" pitchFamily="2" charset="0"/>
                  <a:cs typeface="Futura Condensed"/>
                </a:rPr>
                <a:t>3 </a:t>
              </a:r>
              <a:r>
                <a:rPr lang="en-US" sz="1200" dirty="0">
                  <a:latin typeface="Futura-Condensed-Normal" pitchFamily="2" charset="0"/>
                  <a:cs typeface="Futura Condensed"/>
                </a:rPr>
                <a:t>Debug It! studio or by following the project links listed on the Unit </a:t>
              </a:r>
              <a:r>
                <a:rPr lang="en-US" sz="1200" dirty="0" smtClean="0">
                  <a:latin typeface="Futura-Condensed-Normal" pitchFamily="2" charset="0"/>
                  <a:cs typeface="Futura Condensed"/>
                </a:rPr>
                <a:t>3 </a:t>
              </a:r>
              <a:r>
                <a:rPr lang="en-US" sz="1200" dirty="0">
                  <a:latin typeface="Futura-Condensed-Normal" pitchFamily="2" charset="0"/>
                  <a:cs typeface="Futura Condensed"/>
                </a:rPr>
                <a:t>Debug It! handout. Encourage students to click on the “Look Inside” button to investigate the buggy program, tinker with problematic code, and test possible solutions.</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a:solidFill>
                    <a:srgbClr val="000000"/>
                  </a:solidFill>
                  <a:latin typeface="Futura-Condensed-Normal" pitchFamily="2" charset="0"/>
                  <a:cs typeface="Futura Condensed"/>
                </a:rPr>
                <a:t>Give students time to test and debug each Debug It! challenge. Optionally, have students use the remix function in Scratch to fix the bugs and save corrected programs.</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reflect back on their </a:t>
              </a:r>
              <a:r>
                <a:rPr lang="en-US" sz="1200" spc="-10" dirty="0">
                  <a:latin typeface="Futura-Condensed-Normal" pitchFamily="2" charset="0"/>
                  <a:cs typeface="Futura Condensed"/>
                </a:rPr>
                <a:t>testing and debugging </a:t>
              </a:r>
              <a:r>
                <a:rPr lang="en-US" sz="1200" dirty="0">
                  <a:latin typeface="Futura-Condensed-Normal" pitchFamily="2" charset="0"/>
                  <a:cs typeface="Futura Condensed"/>
                </a:rPr>
                <a:t>experiences by responding to the reflection prompts in their design journals or in a group discussion</a:t>
              </a:r>
              <a:r>
                <a:rPr lang="en-US" sz="1200" spc="-10" dirty="0">
                  <a:latin typeface="Futura-Condensed-Normal" pitchFamily="2" charset="0"/>
                  <a:cs typeface="Futura Condensed"/>
                </a:rPr>
                <a:t>.</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spc="-10" dirty="0" smtClean="0">
                  <a:latin typeface="Futura-Condensed-Normal" pitchFamily="2" charset="0"/>
                  <a:cs typeface="Futura Condensed"/>
                </a:rPr>
                <a:t>Create </a:t>
              </a:r>
              <a:r>
                <a:rPr lang="en-US" sz="1200" spc="-10" dirty="0">
                  <a:latin typeface="Futura-Condensed-Normal" pitchFamily="2" charset="0"/>
                  <a:cs typeface="Futura Condensed"/>
                </a:rPr>
                <a:t>a class list of debugging strategies by collecting students’ </a:t>
              </a:r>
              <a:r>
                <a:rPr lang="en-US" sz="1200" dirty="0">
                  <a:latin typeface="Futura-Condensed-Normal" pitchFamily="2" charset="0"/>
                  <a:cs typeface="Futura Condensed"/>
                </a:rPr>
                <a:t>problem finding and problem solving approaches.</a:t>
              </a:r>
              <a:endParaRPr lang="en-US" sz="1200" spc="-10" dirty="0">
                <a:latin typeface="Futura-Condensed-Normal" pitchFamily="2" charset="0"/>
                <a:cs typeface="Futura Condensed"/>
              </a:endParaRPr>
            </a:p>
          </p:txBody>
        </p:sp>
        <p:sp>
          <p:nvSpPr>
            <p:cNvPr id="78" name="TextBox 77"/>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79" name="Straight Connector 78"/>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1" name="Group 80"/>
          <p:cNvGrpSpPr/>
          <p:nvPr/>
        </p:nvGrpSpPr>
        <p:grpSpPr>
          <a:xfrm>
            <a:off x="4007796" y="4090130"/>
            <a:ext cx="3307404" cy="1513483"/>
            <a:chOff x="3992282" y="4098597"/>
            <a:chExt cx="3307404" cy="1513483"/>
          </a:xfrm>
        </p:grpSpPr>
        <p:sp>
          <p:nvSpPr>
            <p:cNvPr id="82" name="TextBox 81"/>
            <p:cNvSpPr txBox="1"/>
            <p:nvPr/>
          </p:nvSpPr>
          <p:spPr>
            <a:xfrm>
              <a:off x="4089400" y="4596417"/>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What was the problem?</a:t>
              </a:r>
            </a:p>
            <a:p>
              <a:pPr marL="171450" indent="-171450">
                <a:buFont typeface="Lucida Grande"/>
                <a:buChar char="+"/>
              </a:pPr>
              <a:r>
                <a:rPr lang="en-US" sz="1200" dirty="0">
                  <a:latin typeface="Futura-Condensed-Normal" pitchFamily="2" charset="0"/>
                  <a:cs typeface="Futura Condensed"/>
                </a:rPr>
                <a:t>How did you identify the problem?</a:t>
              </a:r>
            </a:p>
            <a:p>
              <a:pPr marL="171450" indent="-171450">
                <a:buFont typeface="Lucida Grande"/>
                <a:buChar char="+"/>
              </a:pPr>
              <a:r>
                <a:rPr lang="en-US" sz="1200" dirty="0">
                  <a:latin typeface="Futura-Condensed-Normal" pitchFamily="2" charset="0"/>
                  <a:cs typeface="Futura Condensed"/>
                </a:rPr>
                <a:t>How did you fix the problem?</a:t>
              </a:r>
            </a:p>
            <a:p>
              <a:pPr marL="171450" indent="-171450">
                <a:buFont typeface="Lucida Grande"/>
                <a:buChar char="+"/>
              </a:pPr>
              <a:r>
                <a:rPr lang="en-US" sz="1200" dirty="0">
                  <a:latin typeface="Futura-Condensed-Normal" pitchFamily="2" charset="0"/>
                  <a:cs typeface="Futura Condensed"/>
                </a:rPr>
                <a:t>Did others have alternative approaches to fixing the problem?</a:t>
              </a:r>
            </a:p>
          </p:txBody>
        </p:sp>
        <p:sp>
          <p:nvSpPr>
            <p:cNvPr id="83" name="TextBox 82"/>
            <p:cNvSpPr txBox="1"/>
            <p:nvPr/>
          </p:nvSpPr>
          <p:spPr>
            <a:xfrm>
              <a:off x="3992282" y="4098597"/>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4" name="Straight Connector 83"/>
            <p:cNvCxnSpPr/>
            <p:nvPr/>
          </p:nvCxnSpPr>
          <p:spPr>
            <a:xfrm flipV="1">
              <a:off x="4089400" y="4437151"/>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457995" y="2262843"/>
            <a:ext cx="2913799" cy="523220"/>
          </a:xfrm>
          <a:prstGeom prst="rect">
            <a:avLst/>
          </a:prstGeom>
          <a:noFill/>
        </p:spPr>
        <p:txBody>
          <a:bodyPr wrap="square" rtlCol="0" anchor="ctr" anchorCtr="0">
            <a:spAutoFit/>
          </a:bodyPr>
          <a:lstStyle/>
          <a:p>
            <a:r>
              <a:rPr lang="en-US" sz="2800" dirty="0" smtClean="0">
                <a:solidFill>
                  <a:schemeClr val="bg1"/>
                </a:solidFill>
                <a:latin typeface="Futura-Condensed-Normal" pitchFamily="2" charset="0"/>
                <a:cs typeface="Futura Condensed"/>
              </a:rPr>
              <a:t>ACTIVITY DESCRIPTION</a:t>
            </a:r>
            <a:endParaRPr lang="en-US" sz="2800" dirty="0">
              <a:solidFill>
                <a:schemeClr val="bg1"/>
              </a:solidFill>
              <a:latin typeface="Futura-Condensed-Normal" pitchFamily="2" charset="0"/>
              <a:cs typeface="Futura Condensed"/>
            </a:endParaRPr>
          </a:p>
        </p:txBody>
      </p:sp>
      <p:grpSp>
        <p:nvGrpSpPr>
          <p:cNvPr id="97" name="Group 96"/>
          <p:cNvGrpSpPr/>
          <p:nvPr/>
        </p:nvGrpSpPr>
        <p:grpSpPr>
          <a:xfrm>
            <a:off x="4007796" y="5709109"/>
            <a:ext cx="3307404" cy="1511490"/>
            <a:chOff x="3992282" y="2832776"/>
            <a:chExt cx="3307404" cy="1511490"/>
          </a:xfrm>
        </p:grpSpPr>
        <p:sp>
          <p:nvSpPr>
            <p:cNvPr id="98" name="TextBox 97"/>
            <p:cNvSpPr txBox="1"/>
            <p:nvPr/>
          </p:nvSpPr>
          <p:spPr>
            <a:xfrm>
              <a:off x="4089400"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Were students able to solve all five bugs? If not, how might you clarify the concepts expressed in the unsolved programs?</a:t>
              </a:r>
            </a:p>
            <a:p>
              <a:pPr marL="171450" indent="-171450">
                <a:buFont typeface="Lucida Grande"/>
                <a:buChar char="+"/>
              </a:pPr>
              <a:r>
                <a:rPr lang="en-US" sz="1200" dirty="0" smtClean="0">
                  <a:latin typeface="Futura-Condensed-Normal" pitchFamily="2" charset="0"/>
                  <a:cs typeface="Futura Condensed"/>
                </a:rPr>
                <a:t>What different testing and debugging strategies did students employ?</a:t>
              </a:r>
            </a:p>
          </p:txBody>
        </p:sp>
        <p:sp>
          <p:nvSpPr>
            <p:cNvPr id="99" name="TextBox 9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100" name="Straight Connector 9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457995" y="7630731"/>
            <a:ext cx="6857205" cy="352518"/>
            <a:chOff x="457995" y="7630731"/>
            <a:chExt cx="6857205" cy="352518"/>
          </a:xfrm>
        </p:grpSpPr>
        <p:sp>
          <p:nvSpPr>
            <p:cNvPr id="72" name="TextBox 71"/>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80" name="Straight Connector 79"/>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86" name="Straight Connector 85"/>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4104914" y="8217641"/>
            <a:ext cx="3117152" cy="1158779"/>
            <a:chOff x="3746748" y="8217641"/>
            <a:chExt cx="3475318" cy="1158779"/>
          </a:xfrm>
        </p:grpSpPr>
        <p:sp>
          <p:nvSpPr>
            <p:cNvPr id="88" name="TextBox 87"/>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90" name="Group 89"/>
            <p:cNvGrpSpPr/>
            <p:nvPr/>
          </p:nvGrpSpPr>
          <p:grpSpPr>
            <a:xfrm>
              <a:off x="4076948" y="8385986"/>
              <a:ext cx="3145118" cy="883399"/>
              <a:chOff x="3891832" y="8385983"/>
              <a:chExt cx="3321768" cy="883398"/>
            </a:xfrm>
          </p:grpSpPr>
          <p:cxnSp>
            <p:nvCxnSpPr>
              <p:cNvPr id="91" name="Straight Connector 90"/>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5" name="TextBox 94"/>
          <p:cNvSpPr txBox="1"/>
          <p:nvPr/>
        </p:nvSpPr>
        <p:spPr>
          <a:xfrm>
            <a:off x="551129" y="8142739"/>
            <a:ext cx="3231204" cy="1569660"/>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Being able to read others’ code is a valuable skill and is critical for being able to engage in the practices of reusing and remixing.</a:t>
            </a:r>
          </a:p>
          <a:p>
            <a:pPr marL="171450" indent="-171450">
              <a:buFont typeface="Lucida Grande"/>
              <a:buChar char="+"/>
            </a:pPr>
            <a:r>
              <a:rPr lang="en-US" sz="1200" dirty="0" smtClean="0">
                <a:latin typeface="Futura-Condensed-Normal" pitchFamily="2" charset="0"/>
                <a:cs typeface="Futura Condensed"/>
              </a:rPr>
              <a:t>This activity is a great opportunity for pair programming. Divide students into pairs to work on the debugging challenges. </a:t>
            </a:r>
          </a:p>
          <a:p>
            <a:pPr marL="171450" indent="-171450">
              <a:buFont typeface="Lucida Grande"/>
              <a:buChar char="+"/>
            </a:pPr>
            <a:r>
              <a:rPr lang="en-US" sz="1200" dirty="0" smtClean="0">
                <a:latin typeface="Futura-Condensed-Normal" pitchFamily="2" charset="0"/>
                <a:cs typeface="Futura Condensed"/>
              </a:rPr>
              <a:t>Students can explain their code revisions </a:t>
            </a:r>
            <a:r>
              <a:rPr lang="en-US" sz="1200" dirty="0">
                <a:latin typeface="Futura-Condensed-Normal" pitchFamily="2" charset="0"/>
                <a:cs typeface="Futura Condensed"/>
              </a:rPr>
              <a:t>by right-clicking on </a:t>
            </a:r>
            <a:r>
              <a:rPr lang="en-US" sz="1200" dirty="0" smtClean="0">
                <a:latin typeface="Futura-Condensed-Normal" pitchFamily="2" charset="0"/>
                <a:cs typeface="Futura Condensed"/>
              </a:rPr>
              <a:t>Scratch blocks to insert code comments</a:t>
            </a:r>
            <a:r>
              <a:rPr lang="en-US" sz="1200" i="1"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105" name="Group 104"/>
          <p:cNvGrpSpPr/>
          <p:nvPr/>
        </p:nvGrpSpPr>
        <p:grpSpPr>
          <a:xfrm>
            <a:off x="3669537" y="794340"/>
            <a:ext cx="442062" cy="1123360"/>
            <a:chOff x="2853673" y="794340"/>
            <a:chExt cx="442062" cy="1123360"/>
          </a:xfrm>
        </p:grpSpPr>
        <p:cxnSp>
          <p:nvCxnSpPr>
            <p:cNvPr id="108" name="Straight Connector 107"/>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12" name="TextBox 111"/>
          <p:cNvSpPr txBox="1"/>
          <p:nvPr/>
        </p:nvSpPr>
        <p:spPr>
          <a:xfrm>
            <a:off x="2535516" y="169420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15–30 MINUTES</a:t>
            </a:r>
          </a:p>
        </p:txBody>
      </p:sp>
      <p:pic>
        <p:nvPicPr>
          <p:cNvPr id="113" name="Picture 112" descr="1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9001" y="1754376"/>
            <a:ext cx="324022" cy="324022"/>
          </a:xfrm>
          <a:prstGeom prst="rect">
            <a:avLst/>
          </a:prstGeom>
        </p:spPr>
      </p:pic>
      <p:grpSp>
        <p:nvGrpSpPr>
          <p:cNvPr id="51" name="Group 50"/>
          <p:cNvGrpSpPr/>
          <p:nvPr/>
        </p:nvGrpSpPr>
        <p:grpSpPr>
          <a:xfrm>
            <a:off x="551130" y="325647"/>
            <a:ext cx="479582" cy="2460416"/>
            <a:chOff x="6742485" y="325647"/>
            <a:chExt cx="479582" cy="2460416"/>
          </a:xfrm>
        </p:grpSpPr>
        <p:sp>
          <p:nvSpPr>
            <p:cNvPr id="53" name="TextBox 52"/>
            <p:cNvSpPr txBox="1"/>
            <p:nvPr/>
          </p:nvSpPr>
          <p:spPr>
            <a:xfrm rot="5400000">
              <a:off x="5931227"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UNIT3  ACTIVITY</a:t>
              </a:r>
              <a:endParaRPr lang="en-US" sz="2400" dirty="0">
                <a:solidFill>
                  <a:schemeClr val="bg1"/>
                </a:solidFill>
                <a:latin typeface="Futura-Condensed-Normal" pitchFamily="2" charset="0"/>
                <a:cs typeface="Futura Condensed"/>
              </a:endParaRPr>
            </a:p>
          </p:txBody>
        </p:sp>
        <p:sp>
          <p:nvSpPr>
            <p:cNvPr id="55" name="Isosceles Triangle 54"/>
            <p:cNvSpPr/>
            <p:nvPr/>
          </p:nvSpPr>
          <p:spPr>
            <a:xfrm>
              <a:off x="6742485" y="2542158"/>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gr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64</a:t>
            </a:r>
            <a:endParaRPr lang="en-US" dirty="0">
              <a:latin typeface="Futura-Condensed-Normal" pitchFamily="2" charset="0"/>
            </a:endParaRPr>
          </a:p>
        </p:txBody>
      </p:sp>
      <p:grpSp>
        <p:nvGrpSpPr>
          <p:cNvPr id="47" name="Group 46"/>
          <p:cNvGrpSpPr/>
          <p:nvPr/>
        </p:nvGrpSpPr>
        <p:grpSpPr>
          <a:xfrm>
            <a:off x="551129" y="-5905"/>
            <a:ext cx="493776" cy="2791968"/>
            <a:chOff x="551129" y="-5905"/>
            <a:chExt cx="493776" cy="2791968"/>
          </a:xfrm>
        </p:grpSpPr>
        <p:pic>
          <p:nvPicPr>
            <p:cNvPr id="48" name="Picture 47"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5905"/>
              <a:ext cx="493776" cy="2791968"/>
            </a:xfrm>
            <a:prstGeom prst="rect">
              <a:avLst/>
            </a:prstGeom>
          </p:spPr>
        </p:pic>
        <p:sp>
          <p:nvSpPr>
            <p:cNvPr id="49" name="TextBox 48"/>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3</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0818122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45295" y="1522398"/>
            <a:ext cx="2357172" cy="1334958"/>
            <a:chOff x="409710" y="1457232"/>
            <a:chExt cx="2357172" cy="1334958"/>
          </a:xfrm>
        </p:grpSpPr>
        <p:sp>
          <p:nvSpPr>
            <p:cNvPr id="10" name="TextBox 9"/>
            <p:cNvSpPr txBox="1"/>
            <p:nvPr/>
          </p:nvSpPr>
          <p:spPr>
            <a:xfrm>
              <a:off x="502845" y="1457232"/>
              <a:ext cx="2159129"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HELP! CAN YOU DEBUG THESE FIVE SCRATCH PROGRAMS?</a:t>
              </a:r>
              <a:endParaRPr lang="en-US" sz="1200" dirty="0">
                <a:latin typeface="Futura-Condensed-Normal" pitchFamily="2" charset="0"/>
                <a:cs typeface="Futura Condensed"/>
              </a:endParaRPr>
            </a:p>
          </p:txBody>
        </p:sp>
        <p:sp>
          <p:nvSpPr>
            <p:cNvPr id="13" name="TextBox 12"/>
            <p:cNvSpPr txBox="1"/>
            <p:nvPr/>
          </p:nvSpPr>
          <p:spPr>
            <a:xfrm>
              <a:off x="409710" y="2145859"/>
              <a:ext cx="2357172" cy="646331"/>
            </a:xfrm>
            <a:prstGeom prst="rect">
              <a:avLst/>
            </a:prstGeom>
            <a:noFill/>
          </p:spPr>
          <p:txBody>
            <a:bodyPr wrap="square" rtlCol="0">
              <a:spAutoFit/>
            </a:bodyPr>
            <a:lstStyle/>
            <a:p>
              <a:pPr algn="just"/>
              <a:r>
                <a:rPr lang="en-US" sz="1200" dirty="0">
                  <a:latin typeface="Futura-Condensed-Normal" pitchFamily="2" charset="0"/>
                  <a:cs typeface="Futura Condensed"/>
                </a:rPr>
                <a:t>In this activity, you will investigate what is going awry and find a solution for each of the five </a:t>
              </a:r>
              <a:r>
                <a:rPr lang="en-US" sz="1200" dirty="0" smtClean="0">
                  <a:latin typeface="Futura-Condensed-Normal" pitchFamily="2" charset="0"/>
                  <a:cs typeface="Futura Condensed"/>
                </a:rPr>
                <a:t>Debug </a:t>
              </a:r>
              <a:r>
                <a:rPr lang="en-US" sz="1200" dirty="0">
                  <a:latin typeface="Futura-Condensed-Normal" pitchFamily="2" charset="0"/>
                  <a:cs typeface="Futura Condensed"/>
                </a:rPr>
                <a:t>It! challenges. </a:t>
              </a:r>
              <a:endParaRPr lang="en-US" sz="1200" dirty="0">
                <a:solidFill>
                  <a:srgbClr val="000000"/>
                </a:solidFill>
                <a:latin typeface="Futura-Condensed-Normal" pitchFamily="2" charset="0"/>
                <a:cs typeface="Futura Condensed"/>
              </a:endParaRPr>
            </a:p>
          </p:txBody>
        </p:sp>
      </p:grpSp>
      <p:sp>
        <p:nvSpPr>
          <p:cNvPr id="26" name="TextBox 25"/>
          <p:cNvSpPr txBox="1"/>
          <p:nvPr/>
        </p:nvSpPr>
        <p:spPr>
          <a:xfrm>
            <a:off x="415665" y="8517982"/>
            <a:ext cx="3227327" cy="1384995"/>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Make a list of possible bugs in the program.</a:t>
            </a:r>
          </a:p>
          <a:p>
            <a:pPr marL="171450" indent="-171450">
              <a:buFont typeface="Wingdings" charset="2"/>
              <a:buChar char="q"/>
            </a:pPr>
            <a:r>
              <a:rPr lang="en-US" sz="1200" dirty="0" smtClean="0">
                <a:latin typeface="Futura-Condensed-Normal" pitchFamily="2" charset="0"/>
                <a:cs typeface="Futura Condensed"/>
              </a:rPr>
              <a:t>Keep track of your work! This can be a useful reminder of what you have already tried and point you toward what to try next.</a:t>
            </a:r>
          </a:p>
          <a:p>
            <a:pPr marL="171450" indent="-171450">
              <a:buFont typeface="Wingdings" charset="2"/>
              <a:buChar char="q"/>
            </a:pPr>
            <a:r>
              <a:rPr lang="en-US" sz="1200" dirty="0" smtClean="0">
                <a:latin typeface="Futura-Condensed-Normal" pitchFamily="2" charset="0"/>
                <a:cs typeface="Futura Condensed"/>
              </a:rPr>
              <a:t>Share and compare your problem finding and problem solving approaches with a neighbor until you find something that works for you!</a:t>
            </a:r>
          </a:p>
        </p:txBody>
      </p:sp>
      <p:sp>
        <p:nvSpPr>
          <p:cNvPr id="38" name="TextBox 37"/>
          <p:cNvSpPr txBox="1"/>
          <p:nvPr/>
        </p:nvSpPr>
        <p:spPr>
          <a:xfrm>
            <a:off x="4076669" y="8517982"/>
            <a:ext cx="3314032" cy="1015663"/>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a:t>
            </a:r>
            <a:r>
              <a:rPr lang="en-US" sz="1200" kern="1100" spc="-20" dirty="0">
                <a:latin typeface="Futura-Condensed-Normal" pitchFamily="2" charset="0"/>
                <a:cs typeface="Futura Condensed"/>
              </a:rPr>
              <a:t>code commentary by right clicking on blocks in your scripts. This can help others understand different parts of your program!</a:t>
            </a:r>
          </a:p>
          <a:p>
            <a:pPr marL="171450" indent="-171450">
              <a:buFont typeface="Lucida Grande"/>
              <a:buChar char="+"/>
            </a:pPr>
            <a:r>
              <a:rPr lang="en-US" sz="1200" kern="1100" spc="-20" dirty="0">
                <a:latin typeface="Futura-Condensed-Normal" pitchFamily="2" charset="0"/>
                <a:cs typeface="Futura Condensed"/>
              </a:rPr>
              <a:t>Discuss your testing and debugging practices with a </a:t>
            </a:r>
            <a:r>
              <a:rPr lang="en-US" sz="1200" kern="1100" spc="-20" dirty="0" smtClean="0">
                <a:latin typeface="Futura-Condensed-Normal" pitchFamily="2" charset="0"/>
                <a:cs typeface="Futura Condensed"/>
              </a:rPr>
              <a:t>partner, and make note </a:t>
            </a:r>
            <a:r>
              <a:rPr lang="en-US" sz="1200" kern="1100" spc="-20" dirty="0">
                <a:latin typeface="Futura-Condensed-Normal" pitchFamily="2" charset="0"/>
                <a:cs typeface="Futura Condensed"/>
              </a:rPr>
              <a:t>of the similarities and differences in your strategies.</a:t>
            </a:r>
          </a:p>
          <a:p>
            <a:pPr marL="171450" indent="-171450">
              <a:buFont typeface="Lucida Grande"/>
              <a:buChar char="+"/>
            </a:pPr>
            <a:r>
              <a:rPr lang="en-US" sz="1200" kern="1100" spc="-20" dirty="0">
                <a:latin typeface="Futura-Condensed-Normal" pitchFamily="2" charset="0"/>
                <a:cs typeface="Futura Condensed"/>
              </a:rPr>
              <a:t>Help a neighbor</a:t>
            </a:r>
            <a:r>
              <a:rPr lang="en-US" sz="1200" kern="1100" spc="-20" dirty="0" smtClean="0">
                <a:latin typeface="Futura-Condensed-Normal" pitchFamily="2" charset="0"/>
                <a:cs typeface="Futura Condensed"/>
              </a:rPr>
              <a:t>!</a:t>
            </a:r>
            <a:endParaRPr lang="en-US" sz="1200" kern="1100" spc="-20" dirty="0">
              <a:latin typeface="Futura-Condensed-Normal" pitchFamily="2" charset="0"/>
              <a:cs typeface="Futura Condensed"/>
            </a:endParaRPr>
          </a:p>
        </p:txBody>
      </p:sp>
      <p:cxnSp>
        <p:nvCxnSpPr>
          <p:cNvPr id="70" name="Straight Connector 69"/>
          <p:cNvCxnSpPr/>
          <p:nvPr/>
        </p:nvCxnSpPr>
        <p:spPr>
          <a:xfrm>
            <a:off x="3962555"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3829978" y="665968"/>
            <a:ext cx="3402084" cy="6953501"/>
            <a:chOff x="4430800" y="773826"/>
            <a:chExt cx="3377972" cy="6543438"/>
          </a:xfrm>
        </p:grpSpPr>
        <p:sp>
          <p:nvSpPr>
            <p:cNvPr id="34" name="Rectangle 33"/>
            <p:cNvSpPr/>
            <p:nvPr/>
          </p:nvSpPr>
          <p:spPr>
            <a:xfrm>
              <a:off x="4430802" y="773826"/>
              <a:ext cx="3377970" cy="767510"/>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a:latin typeface="Futura-Condensed-Normal" pitchFamily="2" charset="0"/>
                  <a:cs typeface="Futura Condensed"/>
                </a:rPr>
                <a:t>DEBUG IT</a:t>
              </a:r>
              <a:r>
                <a:rPr lang="en-US" sz="1200" b="1" dirty="0" smtClean="0">
                  <a:latin typeface="Futura-Condensed-Normal" pitchFamily="2" charset="0"/>
                  <a:cs typeface="Futura Condensed"/>
                </a:rPr>
                <a:t>! 3.1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24269007</a:t>
              </a:r>
            </a:p>
            <a:p>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the Scratch Cat teaches Gobo to meow. But when it's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Gobo's </a:t>
              </a:r>
              <a:r>
                <a:rPr lang="en-US" sz="1100" dirty="0">
                  <a:latin typeface="Futura-Condensed-Normal" pitchFamily="2" charset="0"/>
                  <a:cs typeface="Futura Condensed"/>
                </a:rPr>
                <a:t>turn to try -- Gobo stays silent. How do we fix the program?</a:t>
              </a:r>
            </a:p>
          </p:txBody>
        </p:sp>
        <p:sp>
          <p:nvSpPr>
            <p:cNvPr id="35" name="Rectangle 34"/>
            <p:cNvSpPr/>
            <p:nvPr/>
          </p:nvSpPr>
          <p:spPr>
            <a:xfrm>
              <a:off x="4430802" y="1953524"/>
              <a:ext cx="3377970" cy="912323"/>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DEBUG </a:t>
              </a:r>
              <a:r>
                <a:rPr lang="en-US" sz="1200" b="1" dirty="0">
                  <a:latin typeface="Futura-Condensed-Normal" pitchFamily="2" charset="0"/>
                  <a:cs typeface="Futura Condensed"/>
                </a:rPr>
                <a:t>IT! 3</a:t>
              </a:r>
              <a:r>
                <a:rPr lang="en-US" sz="1200" b="1" dirty="0" smtClean="0">
                  <a:latin typeface="Futura-Condensed-Normal" pitchFamily="2" charset="0"/>
                  <a:cs typeface="Futura Condensed"/>
                </a:rPr>
                <a:t>.2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24269046</a:t>
              </a:r>
            </a:p>
            <a:p>
              <a:endParaRPr lang="en-US" sz="6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the Scratch Cat is supposed to count from 1 to the </a:t>
              </a:r>
            </a:p>
            <a:p>
              <a:r>
                <a:rPr lang="en-US" sz="1100" dirty="0" smtClean="0">
                  <a:latin typeface="Futura-Condensed-Normal" pitchFamily="2" charset="0"/>
                  <a:cs typeface="Futura Condensed"/>
                </a:rPr>
                <a:t>      number </a:t>
              </a:r>
              <a:r>
                <a:rPr lang="en-US" sz="1100" dirty="0">
                  <a:latin typeface="Futura-Condensed-Normal" pitchFamily="2" charset="0"/>
                  <a:cs typeface="Futura Condensed"/>
                </a:rPr>
                <a:t>the user provides. But the Scratch Cat always counts to 10.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How </a:t>
              </a:r>
              <a:r>
                <a:rPr lang="en-US" sz="1100" dirty="0">
                  <a:latin typeface="Futura-Condensed-Normal" pitchFamily="2" charset="0"/>
                  <a:cs typeface="Futura Condensed"/>
                </a:rPr>
                <a:t>do we fix the program?</a:t>
              </a:r>
            </a:p>
          </p:txBody>
        </p:sp>
        <p:sp>
          <p:nvSpPr>
            <p:cNvPr id="56" name="Rectangle 55"/>
            <p:cNvSpPr/>
            <p:nvPr/>
          </p:nvSpPr>
          <p:spPr>
            <a:xfrm>
              <a:off x="4430800" y="3278035"/>
              <a:ext cx="3377972" cy="912323"/>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a:latin typeface="Futura-Condensed-Normal" pitchFamily="2" charset="0"/>
                  <a:cs typeface="Futura Condensed"/>
                </a:rPr>
                <a:t>DEBUG IT! 3</a:t>
              </a:r>
              <a:r>
                <a:rPr lang="en-US" sz="1200" b="1" dirty="0" smtClean="0">
                  <a:latin typeface="Futura-Condensed-Normal" pitchFamily="2" charset="0"/>
                  <a:cs typeface="Futura Condensed"/>
                </a:rPr>
                <a:t>.3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24269070</a:t>
              </a:r>
            </a:p>
            <a:p>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In </a:t>
              </a:r>
              <a:r>
                <a:rPr lang="en-US" sz="1100" dirty="0">
                  <a:latin typeface="Futura-Condensed-Normal" pitchFamily="2" charset="0"/>
                  <a:cs typeface="Futura Condensed"/>
                </a:rPr>
                <a:t>this project, the Scratch Cat is doing roll call with Gobo's friends: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Giga</a:t>
              </a:r>
              <a:r>
                <a:rPr lang="en-US" sz="1100" dirty="0">
                  <a:latin typeface="Futura-Condensed-Normal" pitchFamily="2" charset="0"/>
                  <a:cs typeface="Futura Condensed"/>
                </a:rPr>
                <a:t>, Nano, Pico, and </a:t>
              </a:r>
              <a:r>
                <a:rPr lang="en-US" sz="1100" dirty="0" err="1">
                  <a:latin typeface="Futura-Condensed-Normal" pitchFamily="2" charset="0"/>
                  <a:cs typeface="Futura Condensed"/>
                </a:rPr>
                <a:t>Tera</a:t>
              </a:r>
              <a:r>
                <a:rPr lang="en-US" sz="1100" dirty="0">
                  <a:latin typeface="Futura-Condensed-Normal" pitchFamily="2" charset="0"/>
                  <a:cs typeface="Futura Condensed"/>
                </a:rPr>
                <a:t>. But everything is happening all at once!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How </a:t>
              </a:r>
              <a:r>
                <a:rPr lang="en-US" sz="1100" dirty="0">
                  <a:latin typeface="Futura-Condensed-Normal" pitchFamily="2" charset="0"/>
                  <a:cs typeface="Futura Condensed"/>
                </a:rPr>
                <a:t>do we fix the program?</a:t>
              </a:r>
            </a:p>
          </p:txBody>
        </p:sp>
        <p:sp>
          <p:nvSpPr>
            <p:cNvPr id="58" name="Rectangle 57"/>
            <p:cNvSpPr/>
            <p:nvPr/>
          </p:nvSpPr>
          <p:spPr>
            <a:xfrm>
              <a:off x="4430800" y="4602544"/>
              <a:ext cx="3377972" cy="912323"/>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a:latin typeface="Futura-Condensed-Normal" pitchFamily="2" charset="0"/>
                  <a:cs typeface="Futura Condensed"/>
                </a:rPr>
                <a:t>DEBUG IT! </a:t>
              </a:r>
              <a:r>
                <a:rPr lang="en-US" sz="1200" b="1" dirty="0" smtClean="0">
                  <a:latin typeface="Futura-Condensed-Normal" pitchFamily="2" charset="0"/>
                  <a:cs typeface="Futura Condensed"/>
                </a:rPr>
                <a:t>3.4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24269097</a:t>
              </a:r>
            </a:p>
            <a:p>
              <a:endParaRPr lang="en-US" sz="6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the Scratch Cat and Gobo are practicing their jumping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routine</a:t>
              </a:r>
              <a:r>
                <a:rPr lang="en-US" sz="1100" dirty="0">
                  <a:latin typeface="Futura-Condensed-Normal" pitchFamily="2" charset="0"/>
                  <a:cs typeface="Futura Condensed"/>
                </a:rPr>
                <a:t>. When Scratch Cat says "Jump!", Gobo should jump up and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down</a:t>
              </a:r>
              <a:r>
                <a:rPr lang="en-US" sz="1100" dirty="0">
                  <a:latin typeface="Futura-Condensed-Normal" pitchFamily="2" charset="0"/>
                  <a:cs typeface="Futura Condensed"/>
                </a:rPr>
                <a:t>. But Gobo isn't jumping. How do we fix the program?</a:t>
              </a:r>
            </a:p>
          </p:txBody>
        </p:sp>
        <p:sp>
          <p:nvSpPr>
            <p:cNvPr id="59" name="Rectangle 58"/>
            <p:cNvSpPr/>
            <p:nvPr/>
          </p:nvSpPr>
          <p:spPr>
            <a:xfrm>
              <a:off x="4430800" y="5927057"/>
              <a:ext cx="3377972" cy="1390207"/>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DEBUG </a:t>
              </a:r>
              <a:r>
                <a:rPr lang="en-US" sz="1200" b="1" dirty="0">
                  <a:latin typeface="Futura-Condensed-Normal" pitchFamily="2" charset="0"/>
                  <a:cs typeface="Futura Condensed"/>
                </a:rPr>
                <a:t>IT! 3</a:t>
              </a:r>
              <a:r>
                <a:rPr lang="en-US" sz="1200" b="1" dirty="0" smtClean="0">
                  <a:latin typeface="Futura-Condensed-Normal" pitchFamily="2" charset="0"/>
                  <a:cs typeface="Futura Condensed"/>
                </a:rPr>
                <a:t>.5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24269131</a:t>
              </a:r>
            </a:p>
            <a:p>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the scene changes when you press the right arrow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key. </a:t>
              </a:r>
              <a:r>
                <a:rPr lang="en-US" sz="1100" dirty="0">
                  <a:latin typeface="Futura-Condensed-Normal" pitchFamily="2" charset="0"/>
                  <a:cs typeface="Futura Condensed"/>
                </a:rPr>
                <a:t>The star of the project -- a dinosaur -- should be hidden in every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scene </a:t>
              </a:r>
              <a:r>
                <a:rPr lang="en-US" sz="1100" dirty="0">
                  <a:latin typeface="Futura-Condensed-Normal" pitchFamily="2" charset="0"/>
                  <a:cs typeface="Futura Condensed"/>
                </a:rPr>
                <a:t>except when the scene transitions to the auditorium backdrop.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In </a:t>
              </a:r>
              <a:r>
                <a:rPr lang="en-US" sz="1100" dirty="0">
                  <a:latin typeface="Futura-Condensed-Normal" pitchFamily="2" charset="0"/>
                  <a:cs typeface="Futura Condensed"/>
                </a:rPr>
                <a:t>the auditorium, the dinosaur should appear and do a dance. But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the </a:t>
              </a:r>
              <a:r>
                <a:rPr lang="en-US" sz="1100" dirty="0">
                  <a:latin typeface="Futura-Condensed-Normal" pitchFamily="2" charset="0"/>
                  <a:cs typeface="Futura Condensed"/>
                </a:rPr>
                <a:t>dinosaur is always present and is not dancing at the right time.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How </a:t>
              </a:r>
              <a:r>
                <a:rPr lang="en-US" sz="1100" dirty="0">
                  <a:latin typeface="Futura-Condensed-Normal" pitchFamily="2" charset="0"/>
                  <a:cs typeface="Futura Condensed"/>
                </a:rPr>
                <a:t>do we fix the program?</a:t>
              </a:r>
              <a:endParaRPr lang="en-US" sz="1100" dirty="0" smtClean="0">
                <a:latin typeface="Futura-Condensed-Normal" pitchFamily="2" charset="0"/>
                <a:cs typeface="Futura Condensed"/>
              </a:endParaRPr>
            </a:p>
          </p:txBody>
        </p:sp>
      </p:grpSp>
      <p:grpSp>
        <p:nvGrpSpPr>
          <p:cNvPr id="3" name="Group 2"/>
          <p:cNvGrpSpPr/>
          <p:nvPr/>
        </p:nvGrpSpPr>
        <p:grpSpPr>
          <a:xfrm>
            <a:off x="427031" y="3857808"/>
            <a:ext cx="2970866" cy="1898083"/>
            <a:chOff x="427031" y="3857808"/>
            <a:chExt cx="2970866" cy="1898083"/>
          </a:xfrm>
        </p:grpSpPr>
        <p:grpSp>
          <p:nvGrpSpPr>
            <p:cNvPr id="8" name="Group 7"/>
            <p:cNvGrpSpPr/>
            <p:nvPr/>
          </p:nvGrpSpPr>
          <p:grpSpPr>
            <a:xfrm>
              <a:off x="427031" y="3857808"/>
              <a:ext cx="2970866" cy="1898083"/>
              <a:chOff x="427031" y="3857808"/>
              <a:chExt cx="2970866" cy="1898083"/>
            </a:xfrm>
          </p:grpSpPr>
          <p:sp>
            <p:nvSpPr>
              <p:cNvPr id="14" name="TextBox 13"/>
              <p:cNvSpPr txBox="1"/>
              <p:nvPr/>
            </p:nvSpPr>
            <p:spPr>
              <a:xfrm>
                <a:off x="427031" y="4232397"/>
                <a:ext cx="2885167" cy="1523494"/>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Go to the Unit 3 Debug It! </a:t>
                </a:r>
                <a:r>
                  <a:rPr lang="en-US" sz="1200" dirty="0">
                    <a:latin typeface="Futura-Condensed-Normal" pitchFamily="2" charset="0"/>
                    <a:cs typeface="Futura Condensed"/>
                  </a:rPr>
                  <a:t>Studio: </a:t>
                </a:r>
                <a:br>
                  <a:rPr lang="en-US" sz="1200" dirty="0">
                    <a:latin typeface="Futura-Condensed-Normal" pitchFamily="2" charset="0"/>
                    <a:cs typeface="Futura Condensed"/>
                  </a:rPr>
                </a:br>
                <a:r>
                  <a:rPr lang="en-US" sz="1200" dirty="0">
                    <a:latin typeface="Futura-Condensed-Normal" pitchFamily="2" charset="0"/>
                    <a:cs typeface="Futura Condensed"/>
                  </a:rPr>
                  <a:t>http://scratch.mit.edu/studios/</a:t>
                </a:r>
                <a:r>
                  <a:rPr lang="en-US" sz="1200" dirty="0" smtClean="0">
                    <a:latin typeface="Futura-Condensed-Normal" pitchFamily="2" charset="0"/>
                    <a:cs typeface="Futura Condensed"/>
                  </a:rPr>
                  <a:t>475554</a:t>
                </a:r>
              </a:p>
              <a:p>
                <a:pPr marL="171450" indent="-171450">
                  <a:lnSpc>
                    <a:spcPct val="130000"/>
                  </a:lnSpc>
                  <a:buFont typeface="Wingdings" charset="2"/>
                  <a:buChar char="q"/>
                </a:pPr>
                <a:r>
                  <a:rPr lang="en-US" sz="1200" dirty="0" smtClean="0">
                    <a:latin typeface="Futura-Condensed-Normal" pitchFamily="2" charset="0"/>
                    <a:cs typeface="Futura Condensed"/>
                  </a:rPr>
                  <a:t>Test and debug each of the five debugging challenges in the studio.</a:t>
                </a:r>
              </a:p>
              <a:p>
                <a:pPr marL="171450" indent="-171450">
                  <a:lnSpc>
                    <a:spcPct val="130000"/>
                  </a:lnSpc>
                  <a:buFont typeface="Wingdings" charset="2"/>
                  <a:buChar char="q"/>
                </a:pPr>
                <a:r>
                  <a:rPr lang="en-US" sz="1200" dirty="0" smtClean="0">
                    <a:latin typeface="Futura-Condensed-Normal" pitchFamily="2" charset="0"/>
                    <a:cs typeface="Futura Condensed"/>
                  </a:rPr>
                  <a:t>Write down your solution or </a:t>
                </a:r>
                <a:r>
                  <a:rPr lang="en-US" sz="1200" dirty="0">
                    <a:latin typeface="Futura-Condensed-Normal" pitchFamily="2" charset="0"/>
                    <a:cs typeface="Futura Condensed"/>
                  </a:rPr>
                  <a:t>r</a:t>
                </a:r>
                <a:r>
                  <a:rPr lang="en-US" sz="1200" dirty="0" smtClean="0">
                    <a:latin typeface="Futura-Condensed-Normal" pitchFamily="2" charset="0"/>
                    <a:cs typeface="Futura Condensed"/>
                  </a:rPr>
                  <a:t>emix the buggy program with your solution.</a:t>
                </a:r>
              </a:p>
            </p:txBody>
          </p:sp>
          <p:sp>
            <p:nvSpPr>
              <p:cNvPr id="43" name="TextBox 42"/>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cxnSp>
          <p:nvCxnSpPr>
            <p:cNvPr id="48" name="Straight Connector 47"/>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2571138" y="443435"/>
            <a:ext cx="651202" cy="1336089"/>
            <a:chOff x="2571138" y="443435"/>
            <a:chExt cx="651202" cy="1336089"/>
          </a:xfrm>
        </p:grpSpPr>
        <p:grpSp>
          <p:nvGrpSpPr>
            <p:cNvPr id="50" name="Group 49"/>
            <p:cNvGrpSpPr/>
            <p:nvPr/>
          </p:nvGrpSpPr>
          <p:grpSpPr>
            <a:xfrm>
              <a:off x="2571138" y="443435"/>
              <a:ext cx="651202" cy="1336089"/>
              <a:chOff x="2169548" y="4643960"/>
              <a:chExt cx="393589" cy="656327"/>
            </a:xfrm>
          </p:grpSpPr>
          <p:cxnSp>
            <p:nvCxnSpPr>
              <p:cNvPr id="60" name="Straight Arrow Connector 59"/>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51" name="Straight Arrow Connector 50"/>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62" name="TextBox 61"/>
          <p:cNvSpPr txBox="1"/>
          <p:nvPr/>
        </p:nvSpPr>
        <p:spPr>
          <a:xfrm>
            <a:off x="457995" y="595839"/>
            <a:ext cx="2815942" cy="954107"/>
          </a:xfrm>
          <a:prstGeom prst="rect">
            <a:avLst/>
          </a:prstGeom>
          <a:noFill/>
        </p:spPr>
        <p:txBody>
          <a:bodyPr wrap="square" rtlCol="0">
            <a:spAutoFit/>
          </a:bodyPr>
          <a:lstStyle/>
          <a:p>
            <a:r>
              <a:rPr lang="en-US" sz="5600" dirty="0" smtClean="0">
                <a:latin typeface="Futura-Condensed-Normal" pitchFamily="2" charset="0"/>
                <a:cs typeface="Futura Condensed"/>
              </a:rPr>
              <a:t>DEBUG IT!</a:t>
            </a:r>
          </a:p>
        </p:txBody>
      </p:sp>
      <p:grpSp>
        <p:nvGrpSpPr>
          <p:cNvPr id="42" name="Group 41"/>
          <p:cNvGrpSpPr/>
          <p:nvPr/>
        </p:nvGrpSpPr>
        <p:grpSpPr>
          <a:xfrm>
            <a:off x="3831" y="6351394"/>
            <a:ext cx="7772400" cy="2153959"/>
            <a:chOff x="0" y="6351394"/>
            <a:chExt cx="7772400" cy="2153959"/>
          </a:xfrm>
        </p:grpSpPr>
        <p:sp>
          <p:nvSpPr>
            <p:cNvPr id="45" name="Rectangle 44"/>
            <p:cNvSpPr/>
            <p:nvPr/>
          </p:nvSpPr>
          <p:spPr>
            <a:xfrm>
              <a:off x="0" y="7858307"/>
              <a:ext cx="7772400" cy="410457"/>
            </a:xfrm>
            <a:prstGeom prst="rect">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nvGrpSpPr>
            <p:cNvPr id="46" name="Group 45"/>
            <p:cNvGrpSpPr/>
            <p:nvPr/>
          </p:nvGrpSpPr>
          <p:grpSpPr>
            <a:xfrm>
              <a:off x="3962555" y="7871867"/>
              <a:ext cx="3809845" cy="507475"/>
              <a:chOff x="3962555" y="7871867"/>
              <a:chExt cx="3809845" cy="507475"/>
            </a:xfrm>
          </p:grpSpPr>
          <p:sp>
            <p:nvSpPr>
              <p:cNvPr id="49" name="Diamond 48"/>
              <p:cNvSpPr/>
              <p:nvPr/>
            </p:nvSpPr>
            <p:spPr>
              <a:xfrm>
                <a:off x="5676977" y="8053258"/>
                <a:ext cx="381000" cy="326084"/>
              </a:xfrm>
              <a:prstGeom prst="diamond">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3" name="TextBox 52"/>
              <p:cNvSpPr txBox="1"/>
              <p:nvPr/>
            </p:nvSpPr>
            <p:spPr>
              <a:xfrm>
                <a:off x="3962555" y="7871867"/>
                <a:ext cx="3809845"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
          <p:nvSpPr>
            <p:cNvPr id="47" name="Oval Callout 46"/>
            <p:cNvSpPr/>
            <p:nvPr/>
          </p:nvSpPr>
          <p:spPr>
            <a:xfrm rot="15462013" flipV="1">
              <a:off x="413018" y="6228851"/>
              <a:ext cx="2153959" cy="2399046"/>
            </a:xfrm>
            <a:prstGeom prst="wedgeEllipseCallout">
              <a:avLst>
                <a:gd name="adj1" fmla="val -36970"/>
                <a:gd name="adj2" fmla="val 48187"/>
              </a:avLst>
            </a:prstGeom>
            <a:solidFill>
              <a:schemeClr val="accent2">
                <a:lumMod val="20000"/>
                <a:lumOff val="80000"/>
              </a:schemeClr>
            </a:solidFill>
            <a:ln w="76200" cap="rnd" cmpd="sng">
              <a:solidFill>
                <a:schemeClr val="bg1"/>
              </a:solidFill>
              <a:prstDash val="solid"/>
              <a:bevel/>
            </a:ln>
            <a:effectLst/>
          </p:spPr>
          <p:style>
            <a:lnRef idx="1">
              <a:schemeClr val="accent1"/>
            </a:lnRef>
            <a:fillRef idx="3">
              <a:schemeClr val="accent1"/>
            </a:fillRef>
            <a:effectRef idx="2">
              <a:schemeClr val="accent1"/>
            </a:effectRef>
            <a:fontRef idx="minor">
              <a:schemeClr val="lt1"/>
            </a:fontRef>
          </p:style>
          <p:txBody>
            <a:bodyPr vert="vert270" rtlCol="0" anchor="ctr">
              <a:normAutofit/>
            </a:bodyPr>
            <a:lstStyle/>
            <a:p>
              <a:pPr algn="ctr"/>
              <a:r>
                <a:rPr lang="en-US" sz="3200" kern="1300" dirty="0" smtClean="0">
                  <a:solidFill>
                    <a:srgbClr val="AA28BA"/>
                  </a:solidFill>
                  <a:latin typeface="Futura-Condensed-Normal" pitchFamily="2" charset="0"/>
                  <a:cs typeface="Futura Condensed"/>
                </a:rPr>
                <a:t>FEELING STUCK?</a:t>
              </a:r>
            </a:p>
            <a:p>
              <a:pPr algn="ctr"/>
              <a:r>
                <a:rPr lang="en-US" sz="1600" kern="1300" baseline="-25000" dirty="0" smtClean="0">
                  <a:solidFill>
                    <a:srgbClr val="AA28BA"/>
                  </a:solidFill>
                  <a:latin typeface="Futura-Condensed-Normal" pitchFamily="2" charset="0"/>
                  <a:cs typeface="Futura Condensed"/>
                </a:rPr>
                <a:t>THAT</a:t>
              </a:r>
              <a:r>
                <a:rPr lang="fr-FR" sz="1600" kern="1300" baseline="-25000" dirty="0" smtClean="0">
                  <a:solidFill>
                    <a:srgbClr val="AA28BA"/>
                  </a:solidFill>
                  <a:latin typeface="Futura-Condensed-Normal" pitchFamily="2" charset="0"/>
                  <a:cs typeface="Futura Condensed"/>
                </a:rPr>
                <a:t>’</a:t>
              </a:r>
              <a:r>
                <a:rPr lang="en-US" sz="1600" kern="1300" baseline="-25000" dirty="0" smtClean="0">
                  <a:solidFill>
                    <a:srgbClr val="AA28BA"/>
                  </a:solidFill>
                  <a:latin typeface="Futura-Condensed-Normal" pitchFamily="2" charset="0"/>
                  <a:cs typeface="Futura Condensed"/>
                </a:rPr>
                <a:t>S OKAY! TRY THESE THINGS…</a:t>
              </a:r>
            </a:p>
          </p:txBody>
        </p:sp>
      </p:grpSp>
    </p:spTree>
    <p:extLst>
      <p:ext uri="{BB962C8B-B14F-4D97-AF65-F5344CB8AC3E}">
        <p14:creationId xmlns:p14="http://schemas.microsoft.com/office/powerpoint/2010/main" xmlns="" val="216903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3821931"/>
            <a:chOff x="422410" y="2830659"/>
            <a:chExt cx="3324338" cy="3821931"/>
          </a:xfrm>
        </p:grpSpPr>
        <p:sp>
          <p:nvSpPr>
            <p:cNvPr id="14" name="TextBox 13"/>
            <p:cNvSpPr txBox="1"/>
            <p:nvPr/>
          </p:nvSpPr>
          <p:spPr>
            <a:xfrm>
              <a:off x="515544" y="3328603"/>
              <a:ext cx="3231204" cy="3323987"/>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In this activity, students will draw a “creature” in three </a:t>
              </a:r>
              <a:r>
                <a:rPr lang="en-US" sz="1200" dirty="0" smtClean="0">
                  <a:latin typeface="Futura-Condensed-Normal" pitchFamily="2" charset="0"/>
                  <a:cs typeface="Futura Condensed"/>
                </a:rPr>
                <a:t>parts</a:t>
              </a:r>
              <a:r>
                <a:rPr lang="en-US" sz="1200" spc="-20" dirty="0" smtClean="0">
                  <a:latin typeface="Futura-Condensed-Normal" pitchFamily="2" charset="0"/>
                  <a:cs typeface="Futura Condensed"/>
                </a:rPr>
                <a:t>.</a:t>
              </a:r>
            </a:p>
            <a:p>
              <a:endParaRPr lang="en-US" sz="600" dirty="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Give </a:t>
              </a:r>
              <a:r>
                <a:rPr lang="en-US" sz="1200" spc="-20" dirty="0">
                  <a:latin typeface="Futura-Condensed-Normal" pitchFamily="2" charset="0"/>
                  <a:cs typeface="Futura Condensed"/>
                </a:rPr>
                <a:t>each student a tri-folded sheet of blank </a:t>
              </a:r>
              <a:r>
                <a:rPr lang="en-US" sz="1200" spc="-20" dirty="0" smtClean="0">
                  <a:latin typeface="Futura-Condensed-Normal" pitchFamily="2" charset="0"/>
                  <a:cs typeface="Futura Condensed"/>
                </a:rPr>
                <a:t>paper and one</a:t>
              </a:r>
              <a:r>
                <a:rPr lang="en-US" sz="1200" dirty="0" smtClean="0">
                  <a:latin typeface="Futura-Condensed-Normal" pitchFamily="2" charset="0"/>
                  <a:cs typeface="Futura Condensed"/>
                </a:rPr>
                <a:t> </a:t>
              </a:r>
              <a:r>
                <a:rPr lang="en-US" sz="1200" dirty="0">
                  <a:latin typeface="Futura-Condensed-Normal" pitchFamily="2" charset="0"/>
                  <a:cs typeface="Futura Condensed"/>
                </a:rPr>
                <a:t>minute to draw a “head” for their creature. </a:t>
              </a:r>
              <a:r>
                <a:rPr lang="en-US" sz="1200" dirty="0" smtClean="0">
                  <a:latin typeface="Futura-Condensed-Normal" pitchFamily="2" charset="0"/>
                  <a:cs typeface="Futura Condensed"/>
                </a:rPr>
                <a:t>Next, have them fold </a:t>
              </a:r>
              <a:r>
                <a:rPr lang="en-US" sz="1200" dirty="0">
                  <a:latin typeface="Futura-Condensed-Normal" pitchFamily="2" charset="0"/>
                  <a:cs typeface="Futura Condensed"/>
                </a:rPr>
                <a:t>the paper over so that the head is hidden, with little prompts for where to continue the drawing. After the head is hidden, </a:t>
              </a:r>
              <a:r>
                <a:rPr lang="en-US" sz="1200" dirty="0" smtClean="0">
                  <a:latin typeface="Futura-Condensed-Normal" pitchFamily="2" charset="0"/>
                  <a:cs typeface="Futura Condensed"/>
                </a:rPr>
                <a:t>students will pass </a:t>
              </a:r>
              <a:r>
                <a:rPr lang="en-US" sz="1200" dirty="0">
                  <a:latin typeface="Futura-Condensed-Normal" pitchFamily="2" charset="0"/>
                  <a:cs typeface="Futura Condensed"/>
                </a:rPr>
                <a:t>the creature to another </a:t>
              </a:r>
              <a:r>
                <a:rPr lang="en-US" sz="1200" dirty="0" smtClean="0">
                  <a:latin typeface="Futura-Condensed-Normal" pitchFamily="2" charset="0"/>
                  <a:cs typeface="Futura Condensed"/>
                </a:rPr>
                <a:t>student. Then, give students one </a:t>
              </a:r>
              <a:r>
                <a:rPr lang="en-US" sz="1200" dirty="0">
                  <a:latin typeface="Futura-Condensed-Normal" pitchFamily="2" charset="0"/>
                  <a:cs typeface="Futura Condensed"/>
                </a:rPr>
                <a:t>minute to draw a “middle” for their creature, using the guides from the head, but without peeking! After the middles are hidden (and prompts drawn), pass the </a:t>
              </a:r>
              <a:r>
                <a:rPr lang="en-US" sz="1200" dirty="0" smtClean="0">
                  <a:latin typeface="Futura-Condensed-Normal" pitchFamily="2" charset="0"/>
                  <a:cs typeface="Futura Condensed"/>
                </a:rPr>
                <a:t>creatures. Finally</a:t>
              </a:r>
              <a:r>
                <a:rPr lang="en-US" sz="1200" dirty="0">
                  <a:latin typeface="Futura-Condensed-Normal" pitchFamily="2" charset="0"/>
                  <a:cs typeface="Futura Condensed"/>
                </a:rPr>
                <a:t>, </a:t>
              </a:r>
              <a:r>
                <a:rPr lang="en-US" sz="1200" dirty="0" smtClean="0">
                  <a:latin typeface="Futura-Condensed-Normal" pitchFamily="2" charset="0"/>
                  <a:cs typeface="Futura Condensed"/>
                </a:rPr>
                <a:t>give students one minute </a:t>
              </a:r>
              <a:r>
                <a:rPr lang="en-US" sz="1200" dirty="0">
                  <a:latin typeface="Futura-Condensed-Normal" pitchFamily="2" charset="0"/>
                  <a:cs typeface="Futura Condensed"/>
                </a:rPr>
                <a:t>to draw a “bottom” for their creature. </a:t>
              </a:r>
              <a:r>
                <a:rPr lang="en-US" sz="1200" dirty="0" smtClean="0">
                  <a:latin typeface="Futura-Condensed-Normal" pitchFamily="2" charset="0"/>
                  <a:cs typeface="Futura Condensed"/>
                </a:rPr>
                <a:t>When finished, </a:t>
              </a:r>
              <a:r>
                <a:rPr lang="en-US" sz="1200" dirty="0">
                  <a:latin typeface="Futura-Condensed-Normal" pitchFamily="2" charset="0"/>
                  <a:cs typeface="Futura Condensed"/>
                </a:rPr>
                <a:t>unfold the papers to </a:t>
              </a:r>
              <a:r>
                <a:rPr lang="en-US" sz="1200" dirty="0" smtClean="0">
                  <a:latin typeface="Futura-Condensed-Normal" pitchFamily="2" charset="0"/>
                  <a:cs typeface="Futura Condensed"/>
                </a:rPr>
                <a:t>reveal the </a:t>
              </a:r>
              <a:r>
                <a:rPr lang="en-US" sz="1200" dirty="0">
                  <a:latin typeface="Futura-Condensed-Normal" pitchFamily="2" charset="0"/>
                  <a:cs typeface="Futura Condensed"/>
                </a:rPr>
                <a:t>collaboratively constructed </a:t>
              </a:r>
              <a:r>
                <a:rPr lang="en-US" sz="1200" dirty="0" smtClean="0">
                  <a:latin typeface="Futura-Condensed-Normal" pitchFamily="2" charset="0"/>
                  <a:cs typeface="Futura Condensed"/>
                </a:rPr>
                <a:t>creatures</a:t>
              </a:r>
              <a:r>
                <a:rPr lang="en-US" sz="1200" dirty="0">
                  <a:latin typeface="Futura-Condensed-Normal" pitchFamily="2" charset="0"/>
                  <a:cs typeface="Futura Condensed"/>
                </a:rPr>
                <a:t>!</a:t>
              </a:r>
              <a:endParaRPr lang="en-US" sz="1200" spc="-1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Post drawings on a wall or board and let students explore the outcome of their creative contributions.</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Facilitate a group discussion about co-authorship</a:t>
              </a:r>
              <a:r>
                <a:rPr lang="en-US" sz="1200" dirty="0">
                  <a:latin typeface="Futura-Condensed-Normal" pitchFamily="2" charset="0"/>
                  <a:cs typeface="Futura Condensed"/>
                </a:rPr>
                <a:t>, collaboration, and </a:t>
              </a:r>
              <a:r>
                <a:rPr lang="en-US" sz="1200" dirty="0" smtClean="0">
                  <a:latin typeface="Futura-Condensed-Normal" pitchFamily="2" charset="0"/>
                  <a:cs typeface="Futura Condensed"/>
                </a:rPr>
                <a:t>reusing and remixing work.</a:t>
              </a:r>
              <a:endParaRPr lang="en-US" sz="1200" spc="-1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ACTIVITY DESCRIPTION</a:t>
              </a:r>
              <a:endParaRPr lang="en-US" sz="1600" dirty="0">
                <a:latin typeface="Futura-Condensed-Normal" pitchFamily="2" charset="0"/>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14625" y="795405"/>
            <a:ext cx="2999848" cy="861774"/>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e introduced to the computational practice of reusing and remixing by contributing to a collaborative drawing</a:t>
            </a:r>
          </a:p>
        </p:txBody>
      </p:sp>
      <p:sp>
        <p:nvSpPr>
          <p:cNvPr id="42" name="TextBox 41"/>
          <p:cNvSpPr txBox="1"/>
          <p:nvPr/>
        </p:nvSpPr>
        <p:spPr>
          <a:xfrm>
            <a:off x="1300826" y="647673"/>
            <a:ext cx="2815942" cy="1077218"/>
          </a:xfrm>
          <a:prstGeom prst="rect">
            <a:avLst/>
          </a:prstGeom>
          <a:noFill/>
        </p:spPr>
        <p:txBody>
          <a:bodyPr wrap="square" rtlCol="0">
            <a:spAutoFit/>
          </a:bodyPr>
          <a:lstStyle/>
          <a:p>
            <a:r>
              <a:rPr lang="en-US" sz="3200" dirty="0" smtClean="0">
                <a:latin typeface="Futura-Condensed-Normal" pitchFamily="2" charset="0"/>
                <a:cs typeface="Futura Condensed"/>
              </a:rPr>
              <a:t>CREATURE CONSTRUCTION</a:t>
            </a:r>
          </a:p>
        </p:txBody>
      </p:sp>
      <p:grpSp>
        <p:nvGrpSpPr>
          <p:cNvPr id="2" name="Group 1"/>
          <p:cNvGrpSpPr/>
          <p:nvPr/>
        </p:nvGrpSpPr>
        <p:grpSpPr>
          <a:xfrm>
            <a:off x="4007796" y="2830659"/>
            <a:ext cx="3307404" cy="1144275"/>
            <a:chOff x="4007796" y="2830659"/>
            <a:chExt cx="3307404" cy="1144275"/>
          </a:xfrm>
        </p:grpSpPr>
        <p:sp>
          <p:nvSpPr>
            <p:cNvPr id="18" name="TextBox 17"/>
            <p:cNvSpPr txBox="1"/>
            <p:nvPr/>
          </p:nvSpPr>
          <p:spPr>
            <a:xfrm>
              <a:off x="4104914"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b</a:t>
              </a:r>
              <a:r>
                <a:rPr lang="en-US" sz="1200" dirty="0" smtClean="0">
                  <a:latin typeface="Futura-Condensed-Normal" pitchFamily="2" charset="0"/>
                  <a:cs typeface="Futura Condensed"/>
                </a:rPr>
                <a:t>lank </a:t>
              </a:r>
              <a:r>
                <a:rPr lang="en-US" sz="1200" dirty="0">
                  <a:latin typeface="Futura-Condensed-Normal" pitchFamily="2" charset="0"/>
                  <a:cs typeface="Futura Condensed"/>
                </a:rPr>
                <a:t>paper (approximately 8.5” by 11”), folded into thirds</a:t>
              </a:r>
            </a:p>
            <a:p>
              <a:pPr marL="171450" indent="-171450">
                <a:buFont typeface="Wingdings" charset="2"/>
                <a:buChar char="q"/>
              </a:pPr>
              <a:r>
                <a:rPr lang="en-US" sz="1200" dirty="0">
                  <a:latin typeface="Futura-Condensed-Normal" pitchFamily="2" charset="0"/>
                  <a:cs typeface="Futura Condensed"/>
                </a:rPr>
                <a:t>t</a:t>
              </a:r>
              <a:r>
                <a:rPr lang="en-US" sz="1200" dirty="0" smtClean="0">
                  <a:latin typeface="Futura-Condensed-Normal" pitchFamily="2" charset="0"/>
                  <a:cs typeface="Futura Condensed"/>
                </a:rPr>
                <a:t>hings </a:t>
              </a:r>
              <a:r>
                <a:rPr lang="en-US" sz="1200" dirty="0">
                  <a:latin typeface="Futura-Condensed-Normal" pitchFamily="2" charset="0"/>
                  <a:cs typeface="Futura Condensed"/>
                </a:rPr>
                <a:t>to sketch </a:t>
              </a:r>
              <a:r>
                <a:rPr lang="en-US" sz="1200" dirty="0" smtClean="0">
                  <a:latin typeface="Futura-Condensed-Normal" pitchFamily="2" charset="0"/>
                  <a:cs typeface="Futura Condensed"/>
                </a:rPr>
                <a:t>with (pencils, pens, markers, etc.)</a:t>
              </a: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4085824"/>
            <a:ext cx="3307404" cy="1880822"/>
            <a:chOff x="3992282" y="2832776"/>
            <a:chExt cx="3307404" cy="1880822"/>
          </a:xfrm>
        </p:grpSpPr>
        <p:sp>
          <p:nvSpPr>
            <p:cNvPr id="84" name="TextBox 83"/>
            <p:cNvSpPr txBox="1"/>
            <p:nvPr/>
          </p:nvSpPr>
          <p:spPr>
            <a:xfrm>
              <a:off x="4089400" y="3328603"/>
              <a:ext cx="3117152" cy="138499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is your definition of remixing?</a:t>
              </a:r>
            </a:p>
            <a:p>
              <a:pPr marL="171450" indent="-171450">
                <a:buFont typeface="Lucida Grande"/>
                <a:buChar char="+"/>
              </a:pPr>
              <a:r>
                <a:rPr lang="en-US" sz="1200" dirty="0" smtClean="0">
                  <a:latin typeface="Futura-Condensed-Normal" pitchFamily="2" charset="0"/>
                  <a:cs typeface="Futura Condensed"/>
                </a:rPr>
                <a:t>Think about the creature you started (drew the “head” for). </a:t>
              </a:r>
              <a:r>
                <a:rPr lang="en-US" sz="1200" dirty="0">
                  <a:latin typeface="Futura-Condensed-Normal" pitchFamily="2" charset="0"/>
                  <a:cs typeface="Futura Condensed"/>
                </a:rPr>
                <a:t>H</a:t>
              </a:r>
              <a:r>
                <a:rPr lang="en-US" sz="1200" dirty="0" smtClean="0">
                  <a:latin typeface="Futura-Condensed-Normal" pitchFamily="2" charset="0"/>
                  <a:cs typeface="Futura Condensed"/>
                </a:rPr>
                <a:t>ow did your ideas become extended or enhanced by others’ contributions?</a:t>
              </a:r>
            </a:p>
            <a:p>
              <a:pPr marL="171450" indent="-171450">
                <a:buFont typeface="Lucida Grande"/>
                <a:buChar char="+"/>
              </a:pPr>
              <a:r>
                <a:rPr lang="en-US" sz="1200" dirty="0" smtClean="0">
                  <a:latin typeface="Futura-Condensed-Normal" pitchFamily="2" charset="0"/>
                  <a:cs typeface="Futura Condensed"/>
                </a:rPr>
                <a:t>Considering the creatures you extended (drew the “middle” or “bottom” sections for), how did your contributions extend or enhance others’ ideas?</a:t>
              </a:r>
              <a:endParaRPr lang="en-US" sz="1200" dirty="0">
                <a:latin typeface="Futura-Condensed-Normal" pitchFamily="2" charset="0"/>
                <a:cs typeface="Futura Condensed"/>
              </a:endParaRP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6073190"/>
            <a:ext cx="3307404" cy="772826"/>
            <a:chOff x="3992282" y="2832776"/>
            <a:chExt cx="3307404" cy="772826"/>
          </a:xfrm>
        </p:grpSpPr>
        <p:sp>
          <p:nvSpPr>
            <p:cNvPr id="88" name="TextBox 87"/>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Can students explain remixing and its benefits? </a:t>
              </a:r>
              <a:endParaRPr lang="en-US" sz="1200" dirty="0">
                <a:latin typeface="Futura-Condensed-Normal" pitchFamily="2" charset="0"/>
                <a:cs typeface="Futura Condensed"/>
              </a:endParaRP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57995" y="7630731"/>
            <a:ext cx="6857205" cy="352518"/>
            <a:chOff x="457995" y="7630731"/>
            <a:chExt cx="6857205" cy="352518"/>
          </a:xfrm>
        </p:grpSpPr>
        <p:sp>
          <p:nvSpPr>
            <p:cNvPr id="52" name="TextBox 51"/>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56" name="Straight Connector 55"/>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58" name="Straight Connector 57"/>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4104914" y="8217641"/>
            <a:ext cx="3117152" cy="1158779"/>
            <a:chOff x="3746748" y="8217641"/>
            <a:chExt cx="3475318" cy="1158779"/>
          </a:xfrm>
        </p:grpSpPr>
        <p:sp>
          <p:nvSpPr>
            <p:cNvPr id="64" name="TextBox 63"/>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65" name="Group 64"/>
            <p:cNvGrpSpPr/>
            <p:nvPr/>
          </p:nvGrpSpPr>
          <p:grpSpPr>
            <a:xfrm>
              <a:off x="4076948" y="8385986"/>
              <a:ext cx="3145118" cy="883399"/>
              <a:chOff x="3891832" y="8385983"/>
              <a:chExt cx="3321768" cy="883398"/>
            </a:xfrm>
          </p:grpSpPr>
          <p:cxnSp>
            <p:nvCxnSpPr>
              <p:cNvPr id="69" name="Straight Connector 68"/>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78" name="TextBox 77"/>
          <p:cNvSpPr txBox="1"/>
          <p:nvPr/>
        </p:nvSpPr>
        <p:spPr>
          <a:xfrm>
            <a:off x="551129" y="8142739"/>
            <a:ext cx="3231204" cy="1200329"/>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This activity is a perfect </a:t>
            </a:r>
            <a:r>
              <a:rPr lang="en-US" sz="1200" dirty="0" smtClean="0">
                <a:latin typeface="Futura-Condensed-Normal" pitchFamily="2" charset="0"/>
                <a:cs typeface="Futura Condensed"/>
              </a:rPr>
              <a:t>warm-up activity for </a:t>
            </a:r>
            <a:r>
              <a:rPr lang="en-US" sz="1200" dirty="0">
                <a:latin typeface="Futura-Condensed-Normal" pitchFamily="2" charset="0"/>
                <a:cs typeface="Futura Condensed"/>
              </a:rPr>
              <a:t>the Pass It On project! We recommend facilitating Creature Construction directly before Pass It On.</a:t>
            </a:r>
          </a:p>
          <a:p>
            <a:pPr marL="171450" indent="-171450">
              <a:buFont typeface="Lucida Grande"/>
              <a:buChar char="+"/>
            </a:pPr>
            <a:r>
              <a:rPr lang="en-US" sz="1200" dirty="0">
                <a:latin typeface="Futura-Condensed-Normal" pitchFamily="2" charset="0"/>
                <a:cs typeface="Futura Condensed"/>
              </a:rPr>
              <a:t>Optionally, have students sign their names at the bottom of each creature drawing they worked on </a:t>
            </a:r>
            <a:r>
              <a:rPr lang="en-US" sz="1200" dirty="0" smtClean="0">
                <a:latin typeface="Futura-Condensed-Normal" pitchFamily="2" charset="0"/>
                <a:cs typeface="Futura Condensed"/>
              </a:rPr>
              <a:t>to identify the </a:t>
            </a:r>
            <a:r>
              <a:rPr lang="en-US" sz="1200" dirty="0">
                <a:latin typeface="Futura-Condensed-Normal" pitchFamily="2" charset="0"/>
                <a:cs typeface="Futura Condensed"/>
              </a:rPr>
              <a:t>contributing </a:t>
            </a:r>
            <a:r>
              <a:rPr lang="en-US" sz="1200" dirty="0" smtClean="0">
                <a:latin typeface="Futura-Condensed-Normal" pitchFamily="2" charset="0"/>
                <a:cs typeface="Futura Condensed"/>
              </a:rPr>
              <a:t>artists.</a:t>
            </a:r>
            <a:endParaRPr lang="en-US" sz="1200" dirty="0">
              <a:latin typeface="Futura-Condensed-Normal" pitchFamily="2" charset="0"/>
              <a:cs typeface="Futura Condensed"/>
            </a:endParaRPr>
          </a:p>
        </p:txBody>
      </p:sp>
      <p:grpSp>
        <p:nvGrpSpPr>
          <p:cNvPr id="99" name="Group 98"/>
          <p:cNvGrpSpPr/>
          <p:nvPr/>
        </p:nvGrpSpPr>
        <p:grpSpPr>
          <a:xfrm>
            <a:off x="3661944" y="794340"/>
            <a:ext cx="442062" cy="1123360"/>
            <a:chOff x="2853673" y="794340"/>
            <a:chExt cx="442062" cy="1123360"/>
          </a:xfrm>
        </p:grpSpPr>
        <p:cxnSp>
          <p:nvCxnSpPr>
            <p:cNvPr id="102" name="Straight Connector 101"/>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06" name="TextBox 105"/>
          <p:cNvSpPr txBox="1"/>
          <p:nvPr/>
        </p:nvSpPr>
        <p:spPr>
          <a:xfrm>
            <a:off x="2527923" y="169420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15–30 MINUTES</a:t>
            </a:r>
          </a:p>
        </p:txBody>
      </p:sp>
      <p:pic>
        <p:nvPicPr>
          <p:cNvPr id="107" name="Picture 106" descr="1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1408" y="1754376"/>
            <a:ext cx="324022" cy="324022"/>
          </a:xfrm>
          <a:prstGeom prst="rect">
            <a:avLst/>
          </a:prstGeom>
        </p:spPr>
      </p:pic>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66</a:t>
            </a:r>
            <a:endParaRPr lang="en-US" dirty="0">
              <a:latin typeface="Futura-Condensed-Normal" pitchFamily="2" charset="0"/>
            </a:endParaRPr>
          </a:p>
        </p:txBody>
      </p:sp>
      <p:grpSp>
        <p:nvGrpSpPr>
          <p:cNvPr id="45" name="Group 44"/>
          <p:cNvGrpSpPr/>
          <p:nvPr/>
        </p:nvGrpSpPr>
        <p:grpSpPr>
          <a:xfrm>
            <a:off x="551129" y="-5905"/>
            <a:ext cx="493776" cy="2791968"/>
            <a:chOff x="551129" y="-5905"/>
            <a:chExt cx="493776" cy="2791968"/>
          </a:xfrm>
        </p:grpSpPr>
        <p:pic>
          <p:nvPicPr>
            <p:cNvPr id="46" name="Picture 45"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5905"/>
              <a:ext cx="493776" cy="2791968"/>
            </a:xfrm>
            <a:prstGeom prst="rect">
              <a:avLst/>
            </a:prstGeom>
          </p:spPr>
        </p:pic>
        <p:sp>
          <p:nvSpPr>
            <p:cNvPr id="47" name="TextBox 46"/>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3</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036171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it3creatureconstructio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xmlns="" val="3242583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07624" y="595840"/>
            <a:ext cx="2815942" cy="892552"/>
          </a:xfrm>
          <a:prstGeom prst="rect">
            <a:avLst/>
          </a:prstGeom>
          <a:noFill/>
        </p:spPr>
        <p:txBody>
          <a:bodyPr wrap="square" rtlCol="0">
            <a:spAutoFit/>
          </a:bodyPr>
          <a:lstStyle/>
          <a:p>
            <a:r>
              <a:rPr lang="en-US" sz="5200" dirty="0" smtClean="0">
                <a:latin typeface="Futura-Condensed-Normal" pitchFamily="2" charset="0"/>
                <a:cs typeface="Futura Condensed"/>
              </a:rPr>
              <a:t>PASS IT</a:t>
            </a:r>
            <a:r>
              <a:rPr lang="en-US" sz="5200" dirty="0">
                <a:latin typeface="Futura-Condensed-Normal" pitchFamily="2" charset="0"/>
                <a:cs typeface="Futura Condensed"/>
              </a:rPr>
              <a:t> </a:t>
            </a:r>
            <a:r>
              <a:rPr lang="en-US" sz="5200" dirty="0" smtClean="0">
                <a:latin typeface="Futura-Condensed-Normal" pitchFamily="2" charset="0"/>
                <a:cs typeface="Futura Condensed"/>
              </a:rPr>
              <a:t>ON</a:t>
            </a:r>
          </a:p>
        </p:txBody>
      </p:sp>
      <p:sp>
        <p:nvSpPr>
          <p:cNvPr id="10" name="TextBox 9"/>
          <p:cNvSpPr txBox="1"/>
          <p:nvPr/>
        </p:nvSpPr>
        <p:spPr>
          <a:xfrm>
            <a:off x="4222218" y="795405"/>
            <a:ext cx="2999848" cy="1231106"/>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be able to create a Scratch project that tells a story by </a:t>
            </a:r>
            <a:r>
              <a:rPr lang="en-US" sz="1200" dirty="0" smtClean="0">
                <a:latin typeface="Futura-Condensed-Normal" pitchFamily="2" charset="0"/>
                <a:cs typeface="Futura Condensed"/>
              </a:rPr>
              <a:t>reusing and remixing the </a:t>
            </a:r>
            <a:r>
              <a:rPr lang="en-US" sz="1200" dirty="0">
                <a:latin typeface="Futura-Condensed-Normal" pitchFamily="2" charset="0"/>
                <a:cs typeface="Futura Condensed"/>
              </a:rPr>
              <a:t>work of </a:t>
            </a:r>
            <a:r>
              <a:rPr lang="en-US" sz="1200" dirty="0" smtClean="0">
                <a:latin typeface="Futura-Condensed-Normal" pitchFamily="2" charset="0"/>
                <a:cs typeface="Futura Condensed"/>
              </a:rPr>
              <a:t>others</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experience pair programming by working in pairs to develop a collaborative storytelling project</a:t>
            </a:r>
          </a:p>
        </p:txBody>
      </p:sp>
      <p:grpSp>
        <p:nvGrpSpPr>
          <p:cNvPr id="22" name="Group 21"/>
          <p:cNvGrpSpPr/>
          <p:nvPr/>
        </p:nvGrpSpPr>
        <p:grpSpPr>
          <a:xfrm>
            <a:off x="4007796" y="2832776"/>
            <a:ext cx="3307404" cy="1326824"/>
            <a:chOff x="3992282" y="2832776"/>
            <a:chExt cx="3307404" cy="1326824"/>
          </a:xfrm>
        </p:grpSpPr>
        <p:sp>
          <p:nvSpPr>
            <p:cNvPr id="18" name="TextBox 17"/>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Pass </a:t>
              </a:r>
              <a:r>
                <a:rPr lang="en-US" sz="1200" dirty="0">
                  <a:latin typeface="Futura-Condensed-Normal" pitchFamily="2" charset="0"/>
                  <a:cs typeface="Futura Condensed"/>
                </a:rPr>
                <a:t>It On h</a:t>
              </a:r>
              <a:r>
                <a:rPr lang="en-US" sz="1200" dirty="0" smtClean="0">
                  <a:latin typeface="Futura-Condensed-Normal" pitchFamily="2" charset="0"/>
                  <a:cs typeface="Futura Condensed"/>
                </a:rPr>
                <a:t>andout</a:t>
              </a:r>
            </a:p>
            <a:p>
              <a:pPr marL="171450" indent="-171450">
                <a:buFont typeface="Wingdings" charset="2"/>
                <a:buChar char="q"/>
              </a:pPr>
              <a:r>
                <a:rPr lang="en-US" sz="1200" dirty="0" smtClean="0">
                  <a:latin typeface="Futura-Condensed-Normal" pitchFamily="2" charset="0"/>
                  <a:cs typeface="Futura Condensed"/>
                </a:rPr>
                <a:t>Pass It</a:t>
              </a:r>
              <a:r>
                <a:rPr lang="en-US" sz="1200" dirty="0">
                  <a:latin typeface="Futura-Condensed-Normal" pitchFamily="2" charset="0"/>
                  <a:cs typeface="Futura Condensed"/>
                </a:rPr>
                <a:t> </a:t>
              </a:r>
              <a:r>
                <a:rPr lang="en-US" sz="1200" dirty="0" smtClean="0">
                  <a:latin typeface="Futura-Condensed-Normal" pitchFamily="2" charset="0"/>
                  <a:cs typeface="Futura Condensed"/>
                </a:rPr>
                <a:t>On 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://scratch.mit.edu/studios/</a:t>
              </a:r>
              <a:r>
                <a:rPr lang="en-US" sz="1200" dirty="0" smtClean="0">
                  <a:latin typeface="Futura-Condensed-Normal" pitchFamily="2" charset="0"/>
                  <a:cs typeface="Futura Condensed"/>
                </a:rPr>
                <a:t>475543</a:t>
              </a:r>
            </a:p>
            <a:p>
              <a:pPr marL="171450" indent="-171450">
                <a:buFont typeface="Wingdings" charset="2"/>
                <a:buChar char="q"/>
              </a:pPr>
              <a:r>
                <a:rPr lang="en-US" sz="1200" dirty="0">
                  <a:latin typeface="Futura-Condensed-Normal" pitchFamily="2" charset="0"/>
                  <a:cs typeface="Futura Condensed"/>
                </a:rPr>
                <a:t>Projector and screen to present student work (optional</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4263653"/>
            <a:ext cx="3307404" cy="1696156"/>
            <a:chOff x="3992282" y="2832776"/>
            <a:chExt cx="3307404" cy="1696156"/>
          </a:xfrm>
        </p:grpSpPr>
        <p:sp>
          <p:nvSpPr>
            <p:cNvPr id="60" name="TextBox 59"/>
            <p:cNvSpPr txBox="1"/>
            <p:nvPr/>
          </p:nvSpPr>
          <p:spPr>
            <a:xfrm>
              <a:off x="4089400" y="3328603"/>
              <a:ext cx="3117152" cy="120032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How </a:t>
              </a:r>
              <a:r>
                <a:rPr lang="en-US" sz="1200" dirty="0">
                  <a:latin typeface="Futura-Condensed-Normal" pitchFamily="2" charset="0"/>
                  <a:cs typeface="Futura Condensed"/>
                </a:rPr>
                <a:t>did it feel to </a:t>
              </a:r>
              <a:r>
                <a:rPr lang="en-US" sz="1200" dirty="0" smtClean="0">
                  <a:latin typeface="Futura-Condensed-Normal" pitchFamily="2" charset="0"/>
                  <a:cs typeface="Futura Condensed"/>
                </a:rPr>
                <a:t>remix and build on others’ work? </a:t>
              </a:r>
              <a:r>
                <a:rPr lang="en-US" sz="1200" dirty="0">
                  <a:latin typeface="Futura-Condensed-Normal" pitchFamily="2" charset="0"/>
                  <a:cs typeface="Futura Condensed"/>
                </a:rPr>
                <a:t>How did it feel to be remixed</a:t>
              </a:r>
              <a:r>
                <a:rPr lang="en-US" sz="1200" dirty="0" smtClean="0">
                  <a:latin typeface="Futura-Condensed-Normal" pitchFamily="2" charset="0"/>
                  <a:cs typeface="Futura Condensed"/>
                </a:rPr>
                <a:t>?</a:t>
              </a:r>
            </a:p>
            <a:p>
              <a:pPr marL="171450" indent="-171450">
                <a:buFont typeface="Lucida Grande"/>
                <a:buChar char="+"/>
              </a:pPr>
              <a:r>
                <a:rPr lang="en-US" sz="1200" dirty="0">
                  <a:latin typeface="Futura-Condensed-Normal" pitchFamily="2" charset="0"/>
                  <a:cs typeface="Futura Condensed"/>
                </a:rPr>
                <a:t>Where else in your </a:t>
              </a:r>
              <a:r>
                <a:rPr lang="en-US" sz="1200" dirty="0" smtClean="0">
                  <a:latin typeface="Futura-Condensed-Normal" pitchFamily="2" charset="0"/>
                  <a:cs typeface="Futura Condensed"/>
                </a:rPr>
                <a:t>life have you seen or experienced reusing and remixing? </a:t>
              </a:r>
              <a:r>
                <a:rPr lang="en-US" sz="1200" dirty="0">
                  <a:latin typeface="Futura-Condensed-Normal" pitchFamily="2" charset="0"/>
                  <a:cs typeface="Futura Condensed"/>
                </a:rPr>
                <a:t>Share two examples.</a:t>
              </a:r>
            </a:p>
            <a:p>
              <a:pPr marL="171450" indent="-171450">
                <a:buFont typeface="Lucida Grande"/>
                <a:buChar char="+"/>
              </a:pPr>
              <a:r>
                <a:rPr lang="en-US" sz="1200" dirty="0" smtClean="0">
                  <a:latin typeface="Futura-Condensed-Normal" pitchFamily="2" charset="0"/>
                  <a:cs typeface="Futura Condensed"/>
                </a:rPr>
                <a:t>How </a:t>
              </a:r>
              <a:r>
                <a:rPr lang="en-US" sz="1200" dirty="0">
                  <a:latin typeface="Futura-Condensed-Normal" pitchFamily="2" charset="0"/>
                  <a:cs typeface="Futura Condensed"/>
                </a:rPr>
                <a:t>was working with someone else different from your prior experiences of designing your Scratch projects</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6080315"/>
            <a:ext cx="3307404" cy="1326824"/>
            <a:chOff x="3992282" y="2832776"/>
            <a:chExt cx="3307404" cy="1326824"/>
          </a:xfrm>
        </p:grpSpPr>
        <p:sp>
          <p:nvSpPr>
            <p:cNvPr id="64" name="TextBox 63"/>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parts of projects did students contribute to?</a:t>
              </a:r>
            </a:p>
            <a:p>
              <a:pPr marL="171450" indent="-171450">
                <a:buFont typeface="Lucida Grande"/>
                <a:buChar char="+"/>
              </a:pPr>
              <a:r>
                <a:rPr lang="en-US" sz="1200" dirty="0" smtClean="0">
                  <a:latin typeface="Futura-Condensed-Normal" pitchFamily="2" charset="0"/>
                  <a:cs typeface="Futura Condensed"/>
                </a:rPr>
                <a:t>Do students seem comfortable with the concepts of events and parallelism and practices of reusing and remixing? </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If not, in what ways can these be further clarified?</a:t>
              </a:r>
              <a:endParaRPr lang="en-US" sz="1200" dirty="0">
                <a:latin typeface="Futura-Condensed-Normal" pitchFamily="2" charset="0"/>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457995" y="7630731"/>
            <a:ext cx="6857205" cy="352518"/>
            <a:chOff x="457995" y="7630731"/>
            <a:chExt cx="6857205" cy="352518"/>
          </a:xfrm>
        </p:grpSpPr>
        <p:sp>
          <p:nvSpPr>
            <p:cNvPr id="53" name="TextBox 52"/>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54" name="Straight Connector 53"/>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68" name="Straight Connector 67"/>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104914" y="8217641"/>
            <a:ext cx="3117152" cy="1158779"/>
            <a:chOff x="3746748" y="8217641"/>
            <a:chExt cx="3475318" cy="1158779"/>
          </a:xfrm>
        </p:grpSpPr>
        <p:sp>
          <p:nvSpPr>
            <p:cNvPr id="72" name="TextBox 71"/>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73" name="Group 72"/>
            <p:cNvGrpSpPr/>
            <p:nvPr/>
          </p:nvGrpSpPr>
          <p:grpSpPr>
            <a:xfrm>
              <a:off x="4076948" y="8385986"/>
              <a:ext cx="3145118" cy="883399"/>
              <a:chOff x="3891832" y="8385983"/>
              <a:chExt cx="3321768" cy="883398"/>
            </a:xfrm>
          </p:grpSpPr>
          <p:cxnSp>
            <p:nvCxnSpPr>
              <p:cNvPr id="74" name="Straight Connector 73"/>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78" name="TextBox 77"/>
          <p:cNvSpPr txBox="1"/>
          <p:nvPr/>
        </p:nvSpPr>
        <p:spPr>
          <a:xfrm>
            <a:off x="551129" y="8142739"/>
            <a:ext cx="3231204" cy="1569660"/>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Consider organizing your Scratch </a:t>
            </a:r>
            <a:r>
              <a:rPr lang="en-US" sz="1200" dirty="0" smtClean="0">
                <a:latin typeface="Futura-Condensed-Normal" pitchFamily="2" charset="0"/>
                <a:cs typeface="Futura Condensed"/>
              </a:rPr>
              <a:t>screening </a:t>
            </a:r>
            <a:r>
              <a:rPr lang="en-US" sz="1200" dirty="0">
                <a:latin typeface="Futura-Condensed-Normal" pitchFamily="2" charset="0"/>
                <a:cs typeface="Futura Condensed"/>
              </a:rPr>
              <a:t>as an event! Invite students from other classes to the viewing, offer snacks and drinks, or host the event in an auditorium or room with a large wall or screen </a:t>
            </a:r>
            <a:r>
              <a:rPr lang="en-US" sz="1200" dirty="0" smtClean="0">
                <a:latin typeface="Futura-Condensed-Normal" pitchFamily="2" charset="0"/>
                <a:cs typeface="Futura Condensed"/>
              </a:rPr>
              <a:t>for displaying projects.</a:t>
            </a:r>
          </a:p>
          <a:p>
            <a:pPr marL="171450" indent="-171450">
              <a:buFont typeface="Lucida Grande"/>
              <a:buChar char="+"/>
            </a:pPr>
            <a:r>
              <a:rPr lang="en-US" sz="1200" dirty="0" smtClean="0">
                <a:solidFill>
                  <a:srgbClr val="000000"/>
                </a:solidFill>
                <a:latin typeface="Futura-Condensed-Normal" pitchFamily="2" charset="0"/>
                <a:cs typeface="Futura Condensed"/>
              </a:rPr>
              <a:t>Introduce students to the backpack (located at the bottom of the Scratch project editor) as another way to remix projects. Learn more about this tool in the Backpack video tutorial: </a:t>
            </a: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bit.ly</a:t>
            </a:r>
            <a:r>
              <a:rPr lang="en-US" sz="1200" dirty="0">
                <a:latin typeface="Futura-Condensed-Normal" pitchFamily="2" charset="0"/>
                <a:cs typeface="Futura Condensed"/>
              </a:rPr>
              <a:t>/</a:t>
            </a:r>
            <a:r>
              <a:rPr lang="en-US" sz="1200" dirty="0" err="1">
                <a:latin typeface="Futura-Condensed-Normal" pitchFamily="2" charset="0"/>
                <a:cs typeface="Futura Condensed"/>
              </a:rPr>
              <a:t>scratchbackpack</a:t>
            </a:r>
            <a:endParaRPr lang="en-US" sz="1200" dirty="0">
              <a:latin typeface="Futura-Condensed-Normal" pitchFamily="2" charset="0"/>
              <a:cs typeface="Futura Condensed"/>
            </a:endParaRPr>
          </a:p>
        </p:txBody>
      </p:sp>
      <p:sp>
        <p:nvSpPr>
          <p:cNvPr id="79" name="TextBox 78"/>
          <p:cNvSpPr txBox="1"/>
          <p:nvPr/>
        </p:nvSpPr>
        <p:spPr>
          <a:xfrm>
            <a:off x="2535516" y="169242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45–60 MINUTES</a:t>
            </a:r>
          </a:p>
        </p:txBody>
      </p:sp>
      <p:pic>
        <p:nvPicPr>
          <p:cNvPr id="80" name="Picture 79" descr="clock1.png"/>
          <p:cNvPicPr>
            <a:picLocks noChangeAspect="1"/>
          </p:cNvPicPr>
          <p:nvPr/>
        </p:nvPicPr>
        <p:blipFill rotWithShape="1">
          <a:blip r:embed="rId3">
            <a:extLst>
              <a:ext uri="{28A0092B-C50C-407E-A947-70E740481C1C}">
                <a14:useLocalDpi xmlns:a14="http://schemas.microsoft.com/office/drawing/2010/main" xmlns="" val="0"/>
              </a:ext>
            </a:extLst>
          </a:blip>
          <a:srcRect t="17500"/>
          <a:stretch/>
        </p:blipFill>
        <p:spPr>
          <a:xfrm>
            <a:off x="2278506" y="1808284"/>
            <a:ext cx="324746" cy="267915"/>
          </a:xfrm>
          <a:prstGeom prst="rect">
            <a:avLst/>
          </a:prstGeom>
        </p:spPr>
      </p:pic>
      <p:grpSp>
        <p:nvGrpSpPr>
          <p:cNvPr id="81" name="Group 80"/>
          <p:cNvGrpSpPr/>
          <p:nvPr/>
        </p:nvGrpSpPr>
        <p:grpSpPr>
          <a:xfrm>
            <a:off x="3669537" y="794340"/>
            <a:ext cx="442062" cy="1123360"/>
            <a:chOff x="2853673" y="794340"/>
            <a:chExt cx="442062" cy="1123360"/>
          </a:xfrm>
        </p:grpSpPr>
        <p:cxnSp>
          <p:nvCxnSpPr>
            <p:cNvPr id="82" name="Straight Connector 81"/>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457995" y="2830659"/>
            <a:ext cx="3323543" cy="4191262"/>
            <a:chOff x="457995" y="2830659"/>
            <a:chExt cx="3323543" cy="4191262"/>
          </a:xfrm>
        </p:grpSpPr>
        <p:grpSp>
          <p:nvGrpSpPr>
            <p:cNvPr id="32" name="Group 31"/>
            <p:cNvGrpSpPr/>
            <p:nvPr/>
          </p:nvGrpSpPr>
          <p:grpSpPr>
            <a:xfrm>
              <a:off x="550334" y="3163625"/>
              <a:ext cx="3231204" cy="3858296"/>
              <a:chOff x="515544" y="3163625"/>
              <a:chExt cx="3231204" cy="3858296"/>
            </a:xfrm>
          </p:grpSpPr>
          <p:sp>
            <p:nvSpPr>
              <p:cNvPr id="14" name="TextBox 13"/>
              <p:cNvSpPr txBox="1"/>
              <p:nvPr/>
            </p:nvSpPr>
            <p:spPr>
              <a:xfrm>
                <a:off x="515544" y="3328603"/>
                <a:ext cx="3231204" cy="3693318"/>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Divide the group into pairs. Introduce students to the concept of a pass-it-on-story, a Scratch project that is started by a pair of people, and then passed on to two other pairs to extend and </a:t>
                </a:r>
                <a:r>
                  <a:rPr lang="en-US" sz="1200" spc="-20" dirty="0" smtClean="0">
                    <a:latin typeface="Futura-Condensed-Normal" pitchFamily="2" charset="0"/>
                    <a:cs typeface="Futura Condensed"/>
                  </a:rPr>
                  <a:t>reimagine. Optionally, print out the Pass It On handout.</a:t>
                </a:r>
              </a:p>
              <a:p>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Encourage </a:t>
                </a:r>
                <a:r>
                  <a:rPr lang="en-US" sz="1200" dirty="0">
                    <a:latin typeface="Futura-Condensed-Normal" pitchFamily="2" charset="0"/>
                    <a:cs typeface="Futura Condensed"/>
                  </a:rPr>
                  <a:t>students to start in whatever way they want – focusing on characters, scene, plot, or whatever element excites them. </a:t>
                </a:r>
                <a:r>
                  <a:rPr lang="en-US" sz="1200" dirty="0" smtClean="0">
                    <a:latin typeface="Futura-Condensed-Normal" pitchFamily="2" charset="0"/>
                    <a:cs typeface="Futura Condensed"/>
                  </a:rPr>
                  <a:t>Give each </a:t>
                </a:r>
                <a:r>
                  <a:rPr lang="en-US" sz="1200" dirty="0">
                    <a:latin typeface="Futura-Condensed-Normal" pitchFamily="2" charset="0"/>
                    <a:cs typeface="Futura Condensed"/>
                  </a:rPr>
                  <a:t>pair </a:t>
                </a:r>
                <a:r>
                  <a:rPr lang="en-US" sz="1200" dirty="0" smtClean="0">
                    <a:latin typeface="Futura-Condensed-Normal" pitchFamily="2" charset="0"/>
                    <a:cs typeface="Futura Condensed"/>
                  </a:rPr>
                  <a:t>10 </a:t>
                </a:r>
                <a:r>
                  <a:rPr lang="en-US" sz="1200" dirty="0">
                    <a:latin typeface="Futura-Condensed-Normal" pitchFamily="2" charset="0"/>
                    <a:cs typeface="Futura Condensed"/>
                  </a:rPr>
                  <a:t>minutes to work on their </a:t>
                </a:r>
                <a:r>
                  <a:rPr lang="en-US" sz="1200" dirty="0" smtClean="0">
                    <a:latin typeface="Futura-Condensed-Normal" pitchFamily="2" charset="0"/>
                    <a:cs typeface="Futura Condensed"/>
                  </a:rPr>
                  <a:t>collaborative story before having them rotate to extend another story by remixing the project. Encourage students to </a:t>
                </a:r>
                <a:r>
                  <a:rPr lang="en-US" sz="1200" dirty="0">
                    <a:latin typeface="Futura-Condensed-Normal" pitchFamily="2" charset="0"/>
                    <a:cs typeface="Futura Condensed"/>
                  </a:rPr>
                  <a:t>give credit for </a:t>
                </a:r>
                <a:r>
                  <a:rPr lang="en-US" sz="1200" dirty="0" smtClean="0">
                    <a:latin typeface="Futura-Condensed-Normal" pitchFamily="2" charset="0"/>
                    <a:cs typeface="Futura Condensed"/>
                  </a:rPr>
                  <a:t>reusing or remixing content.</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After two rotations, allow students to revisit story projects with their contributions. We suggest hosting a </a:t>
                </a:r>
                <a:r>
                  <a:rPr lang="en-US" sz="1200" dirty="0">
                    <a:latin typeface="Futura-Condensed-Normal" pitchFamily="2" charset="0"/>
                    <a:cs typeface="Futura Condensed"/>
                  </a:rPr>
                  <a:t>S</a:t>
                </a:r>
                <a:r>
                  <a:rPr lang="en-US" sz="1200" dirty="0" smtClean="0">
                    <a:latin typeface="Futura-Condensed-Normal" pitchFamily="2" charset="0"/>
                    <a:cs typeface="Futura Condensed"/>
                  </a:rPr>
                  <a:t>cratch </a:t>
                </a:r>
                <a:r>
                  <a:rPr lang="en-US" sz="1200" dirty="0">
                    <a:latin typeface="Futura-Condensed-Normal" pitchFamily="2" charset="0"/>
                    <a:cs typeface="Futura Condensed"/>
                  </a:rPr>
                  <a:t>s</a:t>
                </a:r>
                <a:r>
                  <a:rPr lang="en-US" sz="1200" dirty="0" smtClean="0">
                    <a:latin typeface="Futura-Condensed-Normal" pitchFamily="2" charset="0"/>
                    <a:cs typeface="Futura Condensed"/>
                  </a:rPr>
                  <a:t>creening: with projector </a:t>
                </a:r>
                <a:r>
                  <a:rPr lang="en-US" sz="1200" dirty="0">
                    <a:latin typeface="Futura-Condensed-Normal" pitchFamily="2" charset="0"/>
                    <a:cs typeface="Futura Condensed"/>
                  </a:rPr>
                  <a:t>and </a:t>
                </a:r>
                <a:r>
                  <a:rPr lang="en-US" sz="1200" dirty="0" smtClean="0">
                    <a:latin typeface="Futura-Condensed-Normal" pitchFamily="2" charset="0"/>
                    <a:cs typeface="Futura Condensed"/>
                  </a:rPr>
                  <a:t>screen, present the story projects with students gathered around to watch. </a:t>
                </a:r>
                <a:r>
                  <a:rPr lang="en-US" sz="1200" spc="-10" dirty="0" smtClean="0">
                    <a:latin typeface="Futura-Condensed-Normal" pitchFamily="2" charset="0"/>
                    <a:cs typeface="Futura Condensed"/>
                  </a:rPr>
                  <a:t>Optionally</a:t>
                </a:r>
                <a:r>
                  <a:rPr lang="en-US" sz="1200" spc="-10" dirty="0">
                    <a:latin typeface="Futura-Condensed-Normal" pitchFamily="2" charset="0"/>
                    <a:cs typeface="Futura Condensed"/>
                  </a:rPr>
                  <a:t>, invite </a:t>
                </a:r>
                <a:r>
                  <a:rPr lang="en-US" sz="1200" spc="-10" dirty="0" smtClean="0">
                    <a:latin typeface="Futura-Condensed-Normal" pitchFamily="2" charset="0"/>
                    <a:cs typeface="Futura Condensed"/>
                  </a:rPr>
                  <a:t>students to add their projects to </a:t>
                </a:r>
                <a:r>
                  <a:rPr lang="en-US" sz="1200" spc="-10" dirty="0">
                    <a:latin typeface="Futura-Condensed-Normal" pitchFamily="2" charset="0"/>
                    <a:cs typeface="Futura Condensed"/>
                  </a:rPr>
                  <a:t>the </a:t>
                </a:r>
                <a:r>
                  <a:rPr lang="en-US" sz="1200" spc="-10" dirty="0" smtClean="0">
                    <a:latin typeface="Futura-Condensed-Normal" pitchFamily="2" charset="0"/>
                    <a:cs typeface="Futura Condensed"/>
                  </a:rPr>
                  <a:t>Pass It</a:t>
                </a:r>
                <a:r>
                  <a:rPr lang="en-US" sz="1200" spc="-10" dirty="0">
                    <a:latin typeface="Futura-Condensed-Normal" pitchFamily="2" charset="0"/>
                    <a:cs typeface="Futura Condensed"/>
                  </a:rPr>
                  <a:t> </a:t>
                </a:r>
                <a:r>
                  <a:rPr lang="en-US" sz="1200" spc="-10" dirty="0" smtClean="0">
                    <a:latin typeface="Futura-Condensed-Normal" pitchFamily="2" charset="0"/>
                    <a:cs typeface="Futura Condensed"/>
                  </a:rPr>
                  <a:t>On studio </a:t>
                </a:r>
                <a:r>
                  <a:rPr lang="en-US" sz="1200" spc="-10" dirty="0">
                    <a:latin typeface="Futura-Condensed-Normal" pitchFamily="2" charset="0"/>
                    <a:cs typeface="Futura Condensed"/>
                  </a:rPr>
                  <a:t>or a class studio</a:t>
                </a:r>
                <a:r>
                  <a:rPr lang="en-US" sz="1200" spc="-10" dirty="0" smtClean="0">
                    <a:latin typeface="Futura-Condensed-Normal" pitchFamily="2" charset="0"/>
                    <a:cs typeface="Futura Condensed"/>
                  </a:rPr>
                  <a:t>.</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a:t>
                </a:r>
                <a:r>
                  <a:rPr lang="en-US" sz="1200" dirty="0" smtClean="0">
                    <a:latin typeface="Futura-Condensed-Normal" pitchFamily="2" charset="0"/>
                    <a:cs typeface="Futura Condensed"/>
                  </a:rPr>
                  <a:t>to respond </a:t>
                </a:r>
                <a:r>
                  <a:rPr lang="en-US" sz="1200" dirty="0">
                    <a:latin typeface="Futura-Condensed-Normal" pitchFamily="2" charset="0"/>
                    <a:cs typeface="Futura Condensed"/>
                  </a:rPr>
                  <a:t>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1" name="TextBox 90"/>
            <p:cNvSpPr txBox="1"/>
            <p:nvPr/>
          </p:nvSpPr>
          <p:spPr>
            <a:xfrm>
              <a:off x="457995"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ACTIVITY DESCRIPTION</a:t>
              </a:r>
              <a:endParaRPr lang="en-US" sz="1600" dirty="0">
                <a:latin typeface="Futura-Condensed-Normal" pitchFamily="2" charset="0"/>
                <a:cs typeface="Futura Condensed"/>
              </a:endParaRPr>
            </a:p>
          </p:txBody>
        </p: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68</a:t>
            </a:r>
            <a:endParaRPr lang="en-US" dirty="0">
              <a:latin typeface="Futura-Condensed-Normal" pitchFamily="2" charset="0"/>
            </a:endParaRPr>
          </a:p>
        </p:txBody>
      </p:sp>
      <p:grpSp>
        <p:nvGrpSpPr>
          <p:cNvPr id="46" name="Group 45"/>
          <p:cNvGrpSpPr/>
          <p:nvPr/>
        </p:nvGrpSpPr>
        <p:grpSpPr>
          <a:xfrm>
            <a:off x="551129" y="-5905"/>
            <a:ext cx="493776" cy="2791968"/>
            <a:chOff x="551129" y="-5905"/>
            <a:chExt cx="493776" cy="2791968"/>
          </a:xfrm>
        </p:grpSpPr>
        <p:pic>
          <p:nvPicPr>
            <p:cNvPr id="51" name="Picture 50"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5905"/>
              <a:ext cx="493776" cy="2791968"/>
            </a:xfrm>
            <a:prstGeom prst="rect">
              <a:avLst/>
            </a:prstGeom>
          </p:spPr>
        </p:pic>
        <p:sp>
          <p:nvSpPr>
            <p:cNvPr id="55" name="TextBox 54"/>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3</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7321816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descr="Screen Shot 2014-07-25 at 1.48.31 PM.png"/>
          <p:cNvPicPr>
            <a:picLocks noChangeAspect="1"/>
          </p:cNvPicPr>
          <p:nvPr/>
        </p:nvPicPr>
        <p:blipFill rotWithShape="1">
          <a:blip r:embed="rId3">
            <a:extLst>
              <a:ext uri="{28A0092B-C50C-407E-A947-70E740481C1C}">
                <a14:useLocalDpi xmlns:a14="http://schemas.microsoft.com/office/drawing/2010/main" xmlns="" val="0"/>
              </a:ext>
            </a:extLst>
          </a:blip>
          <a:srcRect l="244" t="3277" r="-953" b="27620"/>
          <a:stretch/>
        </p:blipFill>
        <p:spPr>
          <a:xfrm>
            <a:off x="3600161" y="755849"/>
            <a:ext cx="3667042" cy="2771221"/>
          </a:xfrm>
          <a:prstGeom prst="rect">
            <a:avLst/>
          </a:prstGeom>
        </p:spPr>
      </p:pic>
      <p:sp>
        <p:nvSpPr>
          <p:cNvPr id="7" name="TextBox 6"/>
          <p:cNvSpPr txBox="1"/>
          <p:nvPr/>
        </p:nvSpPr>
        <p:spPr>
          <a:xfrm>
            <a:off x="5380715" y="7673819"/>
            <a:ext cx="2874286" cy="369332"/>
          </a:xfrm>
          <a:prstGeom prst="rect">
            <a:avLst/>
          </a:prstGeom>
          <a:noFill/>
        </p:spPr>
        <p:txBody>
          <a:bodyPr wrap="square" rtlCol="0">
            <a:spAutoFit/>
          </a:bodyPr>
          <a:lstStyle/>
          <a:p>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nvGrpSpPr>
          <p:cNvPr id="2" name="Group 1"/>
          <p:cNvGrpSpPr/>
          <p:nvPr/>
        </p:nvGrpSpPr>
        <p:grpSpPr>
          <a:xfrm>
            <a:off x="-1" y="7871074"/>
            <a:ext cx="8010243" cy="532604"/>
            <a:chOff x="-1" y="7871074"/>
            <a:chExt cx="8010243" cy="532604"/>
          </a:xfrm>
        </p:grpSpPr>
        <p:sp>
          <p:nvSpPr>
            <p:cNvPr id="67" name="TextBox 66"/>
            <p:cNvSpPr txBox="1"/>
            <p:nvPr/>
          </p:nvSpPr>
          <p:spPr>
            <a:xfrm>
              <a:off x="5135956" y="7894426"/>
              <a:ext cx="2874286"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sp>
          <p:nvSpPr>
            <p:cNvPr id="39" name="Rectangle 38"/>
            <p:cNvSpPr/>
            <p:nvPr/>
          </p:nvSpPr>
          <p:spPr>
            <a:xfrm>
              <a:off x="0" y="7871074"/>
              <a:ext cx="7772399" cy="410457"/>
            </a:xfrm>
            <a:prstGeom prst="rect">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0" name="Diamond 39"/>
            <p:cNvSpPr/>
            <p:nvPr/>
          </p:nvSpPr>
          <p:spPr>
            <a:xfrm>
              <a:off x="2499857" y="8077594"/>
              <a:ext cx="381000" cy="326084"/>
            </a:xfrm>
            <a:prstGeom prst="diamond">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2" name="Diamond 41"/>
            <p:cNvSpPr/>
            <p:nvPr/>
          </p:nvSpPr>
          <p:spPr>
            <a:xfrm>
              <a:off x="6386056" y="8066025"/>
              <a:ext cx="381000" cy="326084"/>
            </a:xfrm>
            <a:prstGeom prst="diamond">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3" name="TextBox 42"/>
            <p:cNvSpPr txBox="1"/>
            <p:nvPr/>
          </p:nvSpPr>
          <p:spPr>
            <a:xfrm>
              <a:off x="-1" y="7879206"/>
              <a:ext cx="5486405"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BLOCKS TO PLAY WITH</a:t>
              </a:r>
              <a:endParaRPr lang="en-US" dirty="0">
                <a:solidFill>
                  <a:schemeClr val="bg1"/>
                </a:solidFill>
                <a:latin typeface="Futura-Condensed-Normal" pitchFamily="2" charset="0"/>
                <a:cs typeface="Futura Condensed"/>
              </a:endParaRPr>
            </a:p>
          </p:txBody>
        </p:sp>
        <p:sp>
          <p:nvSpPr>
            <p:cNvPr id="44" name="TextBox 43"/>
            <p:cNvSpPr txBox="1"/>
            <p:nvPr/>
          </p:nvSpPr>
          <p:spPr>
            <a:xfrm>
              <a:off x="5486405" y="7884634"/>
              <a:ext cx="2285994"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
        <p:nvSpPr>
          <p:cNvPr id="52" name="TextBox 51"/>
          <p:cNvSpPr txBox="1"/>
          <p:nvPr/>
        </p:nvSpPr>
        <p:spPr>
          <a:xfrm>
            <a:off x="5690527" y="8460090"/>
            <a:ext cx="1778000" cy="1523494"/>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project to the Pass It On studio: </a:t>
            </a:r>
            <a:r>
              <a:rPr lang="en-US" sz="1050" dirty="0">
                <a:latin typeface="Futura-Condensed-Normal" pitchFamily="2" charset="0"/>
                <a:cs typeface="Futura Condensed"/>
              </a:rPr>
              <a:t>http://</a:t>
            </a:r>
            <a:r>
              <a:rPr lang="en-US" sz="1050" dirty="0" err="1">
                <a:latin typeface="Futura-Condensed-Normal" pitchFamily="2" charset="0"/>
                <a:cs typeface="Futura Condensed"/>
              </a:rPr>
              <a:t>scratch.mit.edu</a:t>
            </a:r>
            <a:r>
              <a:rPr lang="en-US" sz="1050" dirty="0">
                <a:latin typeface="Futura-Condensed-Normal" pitchFamily="2" charset="0"/>
                <a:cs typeface="Futura Condensed"/>
              </a:rPr>
              <a:t>/studios/</a:t>
            </a:r>
            <a:r>
              <a:rPr lang="en-US" sz="1050" dirty="0" smtClean="0">
                <a:latin typeface="Futura-Condensed-Normal" pitchFamily="2" charset="0"/>
                <a:cs typeface="Futura Condensed"/>
              </a:rPr>
              <a:t>475543</a:t>
            </a: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a:latin typeface="Futura-Condensed-Normal" pitchFamily="2" charset="0"/>
                <a:cs typeface="Futura Condensed"/>
              </a:rPr>
              <a:t>Help a neighbor!</a:t>
            </a:r>
          </a:p>
          <a:p>
            <a:pPr marL="171450" indent="-171450">
              <a:buFont typeface="Lucida Grande"/>
              <a:buChar char="+"/>
            </a:pPr>
            <a:r>
              <a:rPr lang="en-US" sz="1200" kern="1100" spc="-20" dirty="0" smtClean="0">
                <a:latin typeface="Futura-Condensed-Normal" pitchFamily="2" charset="0"/>
                <a:cs typeface="Futura Condensed"/>
              </a:rPr>
              <a:t>Return to all the projects you contributed to and check out how the stories evolved!</a:t>
            </a:r>
          </a:p>
        </p:txBody>
      </p:sp>
      <p:cxnSp>
        <p:nvCxnSpPr>
          <p:cNvPr id="61" name="Straight Connector 60"/>
          <p:cNvCxnSpPr/>
          <p:nvPr/>
        </p:nvCxnSpPr>
        <p:spPr>
          <a:xfrm>
            <a:off x="5486405"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444500" y="1518982"/>
            <a:ext cx="2348507" cy="1519031"/>
            <a:chOff x="519774" y="1538569"/>
            <a:chExt cx="2348507" cy="1519031"/>
          </a:xfrm>
        </p:grpSpPr>
        <p:sp>
          <p:nvSpPr>
            <p:cNvPr id="10" name="TextBox 9"/>
            <p:cNvSpPr txBox="1"/>
            <p:nvPr/>
          </p:nvSpPr>
          <p:spPr>
            <a:xfrm>
              <a:off x="613831" y="1538569"/>
              <a:ext cx="2159001"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WHAT CAN WE CREATE BY BUILDING ON OTHERS’ WORK?</a:t>
              </a:r>
              <a:endParaRPr lang="en-US" sz="1200" dirty="0">
                <a:latin typeface="Futura-Condensed-Normal" pitchFamily="2" charset="0"/>
                <a:cs typeface="Futura Condensed"/>
              </a:endParaRPr>
            </a:p>
          </p:txBody>
        </p:sp>
        <p:sp>
          <p:nvSpPr>
            <p:cNvPr id="13" name="TextBox 12"/>
            <p:cNvSpPr txBox="1"/>
            <p:nvPr/>
          </p:nvSpPr>
          <p:spPr>
            <a:xfrm>
              <a:off x="519774" y="2226603"/>
              <a:ext cx="2348507" cy="830997"/>
            </a:xfrm>
            <a:prstGeom prst="rect">
              <a:avLst/>
            </a:prstGeom>
            <a:noFill/>
            <a:ln>
              <a:noFill/>
            </a:ln>
          </p:spPr>
          <p:txBody>
            <a:bodyPr wrap="square" rtlCol="0">
              <a:spAutoFit/>
            </a:bodyPr>
            <a:lstStyle/>
            <a:p>
              <a:pPr algn="just"/>
              <a:r>
                <a:rPr lang="en-US" sz="1200" dirty="0">
                  <a:latin typeface="Futura-Condensed-Normal" pitchFamily="2" charset="0"/>
                  <a:cs typeface="Futura Condensed"/>
                </a:rPr>
                <a:t>In this project, </a:t>
              </a:r>
              <a:r>
                <a:rPr lang="en-US" sz="1200" dirty="0" smtClean="0">
                  <a:latin typeface="Futura-Condensed-Normal" pitchFamily="2" charset="0"/>
                  <a:cs typeface="Futura Condensed"/>
                </a:rPr>
                <a:t>you will start developing an animated story project, and then you will pass the story on to others to remix, extend, or reimagine!</a:t>
              </a:r>
              <a:endParaRPr lang="en-US" sz="1200" dirty="0">
                <a:latin typeface="Futura-Condensed-Normal" pitchFamily="2" charset="0"/>
                <a:cs typeface="Futura Condensed"/>
              </a:endParaRPr>
            </a:p>
          </p:txBody>
        </p:sp>
      </p:grpSp>
      <p:grpSp>
        <p:nvGrpSpPr>
          <p:cNvPr id="18" name="Group 17"/>
          <p:cNvGrpSpPr/>
          <p:nvPr/>
        </p:nvGrpSpPr>
        <p:grpSpPr>
          <a:xfrm>
            <a:off x="428357" y="3857808"/>
            <a:ext cx="2969349" cy="1667722"/>
            <a:chOff x="441661" y="3857808"/>
            <a:chExt cx="2969349" cy="1667722"/>
          </a:xfrm>
        </p:grpSpPr>
        <p:sp>
          <p:nvSpPr>
            <p:cNvPr id="50" name="TextBox 49"/>
            <p:cNvSpPr txBox="1"/>
            <p:nvPr/>
          </p:nvSpPr>
          <p:spPr>
            <a:xfrm>
              <a:off x="457804"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nvGrpSpPr>
            <p:cNvPr id="22" name="Group 21"/>
            <p:cNvGrpSpPr/>
            <p:nvPr/>
          </p:nvGrpSpPr>
          <p:grpSpPr>
            <a:xfrm>
              <a:off x="441661" y="4194252"/>
              <a:ext cx="2885167" cy="1331278"/>
              <a:chOff x="499401" y="4194252"/>
              <a:chExt cx="2885167" cy="1331278"/>
            </a:xfrm>
          </p:grpSpPr>
          <p:sp>
            <p:nvSpPr>
              <p:cNvPr id="14" name="TextBox 13"/>
              <p:cNvSpPr txBox="1"/>
              <p:nvPr/>
            </p:nvSpPr>
            <p:spPr>
              <a:xfrm>
                <a:off x="499401" y="4232868"/>
                <a:ext cx="2885167" cy="1292662"/>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Work on a story project </a:t>
                </a:r>
                <a:r>
                  <a:rPr lang="en-US" sz="1200" dirty="0">
                    <a:latin typeface="Futura-Condensed-Normal" pitchFamily="2" charset="0"/>
                    <a:cs typeface="Futura Condensed"/>
                  </a:rPr>
                  <a:t>that focuses on characters, scene, plot, or whatever element excites </a:t>
                </a:r>
                <a:r>
                  <a:rPr lang="en-US" sz="1200" dirty="0" smtClean="0">
                    <a:latin typeface="Futura-Condensed-Normal" pitchFamily="2" charset="0"/>
                    <a:cs typeface="Futura Condensed"/>
                  </a:rPr>
                  <a:t>you.</a:t>
                </a:r>
              </a:p>
              <a:p>
                <a:pPr marL="171450" indent="-171450">
                  <a:lnSpc>
                    <a:spcPct val="130000"/>
                  </a:lnSpc>
                  <a:buFont typeface="Wingdings" charset="2"/>
                  <a:buChar char="q"/>
                </a:pPr>
                <a:r>
                  <a:rPr lang="en-US" sz="1200" dirty="0" smtClean="0">
                    <a:latin typeface="Futura-Condensed-Normal" pitchFamily="2" charset="0"/>
                    <a:cs typeface="Futura Condensed"/>
                  </a:rPr>
                  <a:t>After 10 minutes, save and share your project online.</a:t>
                </a:r>
              </a:p>
              <a:p>
                <a:pPr marL="171450" indent="-171450">
                  <a:lnSpc>
                    <a:spcPct val="130000"/>
                  </a:lnSpc>
                  <a:buFont typeface="Wingdings" charset="2"/>
                  <a:buChar char="q"/>
                </a:pPr>
                <a:r>
                  <a:rPr lang="en-US" sz="1200" dirty="0">
                    <a:latin typeface="Futura-Condensed-Normal" pitchFamily="2" charset="0"/>
                    <a:cs typeface="Futura Condensed"/>
                  </a:rPr>
                  <a:t>R</a:t>
                </a:r>
                <a:r>
                  <a:rPr lang="en-US" sz="1200" dirty="0" smtClean="0">
                    <a:latin typeface="Futura-Condensed-Normal" pitchFamily="2" charset="0"/>
                    <a:cs typeface="Futura Condensed"/>
                  </a:rPr>
                  <a:t>otate &amp; extend another story project by remixing it.</a:t>
                </a:r>
              </a:p>
              <a:p>
                <a:pPr marL="171450" indent="-171450">
                  <a:lnSpc>
                    <a:spcPct val="130000"/>
                  </a:lnSpc>
                  <a:buFont typeface="Wingdings" charset="2"/>
                  <a:buChar char="q"/>
                </a:pPr>
                <a:r>
                  <a:rPr lang="en-US" sz="1200" dirty="0" smtClean="0">
                    <a:latin typeface="Futura-Condensed-Normal" pitchFamily="2" charset="0"/>
                    <a:cs typeface="Futura Condensed"/>
                  </a:rPr>
                  <a:t>Repeat!</a:t>
                </a:r>
              </a:p>
            </p:txBody>
          </p:sp>
          <p:cxnSp>
            <p:nvCxnSpPr>
              <p:cNvPr id="17" name="Straight Connector 16"/>
              <p:cNvCxnSpPr/>
              <p:nvPr/>
            </p:nvCxnSpPr>
            <p:spPr>
              <a:xfrm flipV="1">
                <a:off x="606263"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49" name="Straight Arrow Connector 48"/>
          <p:cNvCxnSpPr/>
          <p:nvPr/>
        </p:nvCxnSpPr>
        <p:spPr>
          <a:xfrm>
            <a:off x="1562070" y="2904158"/>
            <a:ext cx="1725423"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23" name="Picture 22" descr="Screen Shot 2014-06-06 at 12.47.27 PM.png"/>
          <p:cNvPicPr>
            <a:picLocks noChangeAspect="1"/>
          </p:cNvPicPr>
          <p:nvPr/>
        </p:nvPicPr>
        <p:blipFill>
          <a:blip r:embed="rId4">
            <a:extLst>
              <a:ext uri="{BEBA8EAE-BF5A-486C-A8C5-ECC9F3942E4B}">
                <a14:imgProps xmlns:a14="http://schemas.microsoft.com/office/drawing/2010/main" xmlns="">
                  <a14:imgLayer r:embed="rId5">
                    <a14:imgEffect>
                      <a14:backgroundRemoval t="322" b="100000" l="0" r="100000">
                        <a14:foregroundMark x1="32361" y1="62058" x2="32361" y2="62058"/>
                        <a14:foregroundMark x1="25729" y1="36013" x2="25729" y2="36013"/>
                        <a14:foregroundMark x1="23607" y1="8682" x2="23607" y2="8682"/>
                        <a14:foregroundMark x1="28382" y1="14469" x2="28382" y2="14469"/>
                      </a14:backgroundRemoval>
                    </a14:imgEffect>
                  </a14:imgLayer>
                </a14:imgProps>
              </a:ext>
              <a:ext uri="{28A0092B-C50C-407E-A947-70E740481C1C}">
                <a14:useLocalDpi xmlns:a14="http://schemas.microsoft.com/office/drawing/2010/main" xmlns="" val="0"/>
              </a:ext>
            </a:extLst>
          </a:blip>
          <a:stretch>
            <a:fillRect/>
          </a:stretch>
        </p:blipFill>
        <p:spPr>
          <a:xfrm>
            <a:off x="337411" y="8522432"/>
            <a:ext cx="1497253" cy="1235135"/>
          </a:xfrm>
          <a:prstGeom prst="rect">
            <a:avLst/>
          </a:prstGeom>
        </p:spPr>
      </p:pic>
      <p:grpSp>
        <p:nvGrpSpPr>
          <p:cNvPr id="27" name="Group 26"/>
          <p:cNvGrpSpPr/>
          <p:nvPr/>
        </p:nvGrpSpPr>
        <p:grpSpPr>
          <a:xfrm>
            <a:off x="2029630" y="8460090"/>
            <a:ext cx="1564768" cy="1323495"/>
            <a:chOff x="1834664" y="8514573"/>
            <a:chExt cx="1564768" cy="1323495"/>
          </a:xfrm>
        </p:grpSpPr>
        <p:pic>
          <p:nvPicPr>
            <p:cNvPr id="24" name="Picture 23" descr="Screen Shot 2014-06-06 at 12.47.49 PM.png"/>
            <p:cNvPicPr>
              <a:picLocks noChangeAspect="1"/>
            </p:cNvPicPr>
            <p:nvPr/>
          </p:nvPicPr>
          <p:blipFill rotWithShape="1">
            <a:blip r:embed="rId6">
              <a:extLst>
                <a:ext uri="{BEBA8EAE-BF5A-486C-A8C5-ECC9F3942E4B}">
                  <a14:imgProps xmlns:a14="http://schemas.microsoft.com/office/drawing/2010/main" xmlns="">
                    <a14:imgLayer r:embed="rId7">
                      <a14:imgEffect>
                        <a14:backgroundRemoval t="0" b="100000" l="0" r="100000">
                          <a14:foregroundMark x1="54822" y1="52866" x2="54822" y2="52866"/>
                          <a14:foregroundMark x1="74112" y1="52229" x2="74112" y2="52229"/>
                          <a14:foregroundMark x1="71320" y1="49682" x2="71320" y2="49682"/>
                          <a14:foregroundMark x1="66497" y1="52548" x2="66497" y2="52548"/>
                          <a14:foregroundMark x1="70812" y1="52866" x2="70812" y2="52866"/>
                          <a14:foregroundMark x1="41117" y1="53185" x2="41117" y2="53185"/>
                          <a14:foregroundMark x1="43655" y1="47771" x2="43655" y2="47771"/>
                          <a14:foregroundMark x1="15736" y1="51911" x2="15736" y2="51911"/>
                          <a14:foregroundMark x1="8883" y1="54140" x2="8883" y2="54140"/>
                          <a14:foregroundMark x1="20812" y1="44904" x2="20812" y2="44904"/>
                          <a14:foregroundMark x1="35787" y1="43949" x2="35025" y2="43949"/>
                          <a14:foregroundMark x1="22081" y1="55732" x2="22081" y2="55732"/>
                          <a14:foregroundMark x1="40102" y1="55096" x2="40102" y2="55096"/>
                          <a14:foregroundMark x1="32234" y1="52866" x2="32234" y2="52866"/>
                          <a14:foregroundMark x1="39340" y1="48726" x2="39340" y2="48726"/>
                          <a14:foregroundMark x1="18020" y1="49045" x2="60914" y2="50000"/>
                          <a14:foregroundMark x1="3046" y1="48408" x2="89848" y2="49682"/>
                          <a14:foregroundMark x1="37310" y1="44268" x2="89594" y2="45541"/>
                          <a14:foregroundMark x1="12944" y1="71019" x2="12944" y2="71019"/>
                          <a14:foregroundMark x1="21574" y1="64650" x2="21574" y2="64650"/>
                          <a14:foregroundMark x1="25888" y1="66879" x2="25888" y2="66879"/>
                          <a14:foregroundMark x1="4315" y1="66561" x2="26650" y2="74204"/>
                          <a14:foregroundMark x1="36802" y1="69427" x2="61168" y2="70064"/>
                          <a14:foregroundMark x1="70305" y1="71019" x2="93147" y2="71656"/>
                          <a14:foregroundMark x1="37056" y1="66879" x2="60406" y2="66879"/>
                          <a14:foregroundMark x1="4061" y1="90446" x2="32487" y2="91401"/>
                          <a14:foregroundMark x1="36548" y1="90446" x2="65228" y2="90764"/>
                          <a14:foregroundMark x1="69036" y1="90764" x2="96701" y2="90764"/>
                        </a14:backgroundRemoval>
                      </a14:imgEffect>
                    </a14:imgLayer>
                  </a14:imgProps>
                </a:ext>
                <a:ext uri="{28A0092B-C50C-407E-A947-70E740481C1C}">
                  <a14:useLocalDpi xmlns:a14="http://schemas.microsoft.com/office/drawing/2010/main" xmlns="" val="0"/>
                </a:ext>
              </a:extLst>
            </a:blip>
            <a:srcRect t="-1640" b="38927"/>
            <a:stretch/>
          </p:blipFill>
          <p:spPr>
            <a:xfrm>
              <a:off x="1834664" y="8514573"/>
              <a:ext cx="1564768" cy="782031"/>
            </a:xfrm>
            <a:prstGeom prst="rect">
              <a:avLst/>
            </a:prstGeom>
          </p:spPr>
        </p:pic>
        <p:pic>
          <p:nvPicPr>
            <p:cNvPr id="130" name="Picture 129" descr="Screen Shot 2014-06-06 at 12.47.49 PM.png"/>
            <p:cNvPicPr>
              <a:picLocks noChangeAspect="1"/>
            </p:cNvPicPr>
            <p:nvPr/>
          </p:nvPicPr>
          <p:blipFill rotWithShape="1">
            <a:blip r:embed="rId6">
              <a:extLst>
                <a:ext uri="{BEBA8EAE-BF5A-486C-A8C5-ECC9F3942E4B}">
                  <a14:imgProps xmlns:a14="http://schemas.microsoft.com/office/drawing/2010/main" xmlns="">
                    <a14:imgLayer r:embed="rId8">
                      <a14:imgEffect>
                        <a14:backgroundRemoval t="0" b="100000" l="0" r="100000">
                          <a14:foregroundMark x1="54822" y1="52866" x2="54822" y2="52866"/>
                          <a14:foregroundMark x1="74112" y1="52229" x2="74112" y2="52229"/>
                          <a14:foregroundMark x1="71320" y1="49682" x2="71320" y2="49682"/>
                          <a14:foregroundMark x1="66497" y1="52548" x2="66497" y2="52548"/>
                          <a14:foregroundMark x1="70812" y1="52866" x2="70812" y2="52866"/>
                          <a14:foregroundMark x1="41117" y1="53185" x2="41117" y2="53185"/>
                          <a14:foregroundMark x1="43655" y1="47771" x2="43655" y2="47771"/>
                          <a14:foregroundMark x1="15736" y1="51911" x2="15736" y2="51911"/>
                          <a14:foregroundMark x1="8883" y1="54140" x2="8883" y2="54140"/>
                          <a14:foregroundMark x1="20812" y1="44904" x2="20812" y2="44904"/>
                          <a14:foregroundMark x1="35787" y1="43949" x2="35025" y2="43949"/>
                          <a14:foregroundMark x1="22081" y1="55732" x2="22081" y2="55732"/>
                          <a14:foregroundMark x1="40102" y1="55096" x2="40102" y2="55096"/>
                          <a14:foregroundMark x1="32234" y1="52866" x2="32234" y2="52866"/>
                          <a14:foregroundMark x1="39340" y1="48726" x2="39340" y2="48726"/>
                          <a14:foregroundMark x1="18020" y1="49045" x2="60914" y2="50000"/>
                          <a14:foregroundMark x1="3046" y1="48408" x2="89848" y2="49682"/>
                          <a14:foregroundMark x1="37310" y1="44268" x2="89594" y2="45541"/>
                          <a14:foregroundMark x1="12944" y1="71019" x2="12944" y2="71019"/>
                          <a14:foregroundMark x1="21574" y1="64650" x2="21574" y2="64650"/>
                          <a14:foregroundMark x1="25888" y1="66879" x2="25888" y2="66879"/>
                          <a14:foregroundMark x1="4315" y1="66561" x2="26650" y2="74204"/>
                          <a14:foregroundMark x1="36802" y1="69427" x2="61168" y2="70064"/>
                          <a14:foregroundMark x1="70305" y1="71019" x2="93147" y2="71656"/>
                          <a14:foregroundMark x1="37056" y1="66879" x2="60406" y2="66879"/>
                          <a14:foregroundMark x1="4061" y1="90446" x2="32487" y2="91401"/>
                          <a14:foregroundMark x1="36548" y1="90446" x2="65228" y2="90764"/>
                          <a14:foregroundMark x1="69036" y1="90764" x2="96701" y2="90764"/>
                        </a14:backgroundRemoval>
                      </a14:imgEffect>
                    </a14:imgLayer>
                  </a14:imgProps>
                </a:ext>
                <a:ext uri="{28A0092B-C50C-407E-A947-70E740481C1C}">
                  <a14:useLocalDpi xmlns:a14="http://schemas.microsoft.com/office/drawing/2010/main" xmlns="" val="0"/>
                </a:ext>
              </a:extLst>
            </a:blip>
            <a:srcRect t="60736" r="68050" b="19097"/>
            <a:stretch/>
          </p:blipFill>
          <p:spPr>
            <a:xfrm>
              <a:off x="1843046" y="9304986"/>
              <a:ext cx="499938" cy="251487"/>
            </a:xfrm>
            <a:prstGeom prst="rect">
              <a:avLst/>
            </a:prstGeom>
          </p:spPr>
        </p:pic>
        <p:pic>
          <p:nvPicPr>
            <p:cNvPr id="136" name="Picture 135" descr="Screen Shot 2014-06-06 at 12.47.59 PM.png"/>
            <p:cNvPicPr>
              <a:picLocks noChangeAspect="1"/>
            </p:cNvPicPr>
            <p:nvPr/>
          </p:nvPicPr>
          <p:blipFill rotWithShape="1">
            <a:blip r:embed="rId9">
              <a:extLst>
                <a:ext uri="{BEBA8EAE-BF5A-486C-A8C5-ECC9F3942E4B}">
                  <a14:imgProps xmlns:a14="http://schemas.microsoft.com/office/drawing/2010/main" xmlns="">
                    <a14:imgLayer r:embed="rId10">
                      <a14:imgEffect>
                        <a14:backgroundRemoval t="7463" b="88060" l="0" r="100000">
                          <a14:foregroundMark x1="20800" y1="19403" x2="20800" y2="19403"/>
                          <a14:foregroundMark x1="21600" y1="56716" x2="21600" y2="56716"/>
                          <a14:foregroundMark x1="20800" y1="67164" x2="3733" y2="71642"/>
                          <a14:foregroundMark x1="12533" y1="47761" x2="12533" y2="47761"/>
                          <a14:foregroundMark x1="49333" y1="53731" x2="49333" y2="53731"/>
                        </a14:backgroundRemoval>
                      </a14:imgEffect>
                    </a14:imgLayer>
                  </a14:imgProps>
                </a:ext>
                <a:ext uri="{28A0092B-C50C-407E-A947-70E740481C1C}">
                  <a14:useLocalDpi xmlns:a14="http://schemas.microsoft.com/office/drawing/2010/main" xmlns="" val="0"/>
                </a:ext>
              </a:extLst>
            </a:blip>
            <a:srcRect l="-1" r="74875"/>
            <a:stretch/>
          </p:blipFill>
          <p:spPr>
            <a:xfrm>
              <a:off x="1855620" y="9557873"/>
              <a:ext cx="374196" cy="266090"/>
            </a:xfrm>
            <a:prstGeom prst="rect">
              <a:avLst/>
            </a:prstGeom>
          </p:spPr>
        </p:pic>
        <p:pic>
          <p:nvPicPr>
            <p:cNvPr id="137" name="Picture 136" descr="Screen Shot 2014-06-06 at 12.47.59 PM.png"/>
            <p:cNvPicPr>
              <a:picLocks noChangeAspect="1"/>
            </p:cNvPicPr>
            <p:nvPr/>
          </p:nvPicPr>
          <p:blipFill rotWithShape="1">
            <a:blip r:embed="rId9">
              <a:extLst>
                <a:ext uri="{BEBA8EAE-BF5A-486C-A8C5-ECC9F3942E4B}">
                  <a14:imgProps xmlns:a14="http://schemas.microsoft.com/office/drawing/2010/main" xmlns="">
                    <a14:imgLayer r:embed="rId11">
                      <a14:imgEffect>
                        <a14:backgroundRemoval t="7463" b="88060" l="0" r="100000">
                          <a14:foregroundMark x1="20800" y1="19403" x2="20800" y2="19403"/>
                          <a14:foregroundMark x1="21600" y1="56716" x2="21600" y2="56716"/>
                          <a14:foregroundMark x1="20800" y1="67164" x2="3733" y2="71642"/>
                          <a14:foregroundMark x1="12533" y1="47761" x2="12533" y2="47761"/>
                          <a14:foregroundMark x1="49333" y1="53731" x2="49333" y2="53731"/>
                        </a14:backgroundRemoval>
                      </a14:imgEffect>
                    </a14:imgLayer>
                  </a14:imgProps>
                </a:ext>
                <a:ext uri="{28A0092B-C50C-407E-A947-70E740481C1C}">
                  <a14:useLocalDpi xmlns:a14="http://schemas.microsoft.com/office/drawing/2010/main" xmlns="" val="0"/>
                </a:ext>
              </a:extLst>
            </a:blip>
            <a:srcRect l="54115"/>
            <a:stretch/>
          </p:blipFill>
          <p:spPr>
            <a:xfrm>
              <a:off x="2364256" y="9290383"/>
              <a:ext cx="683367" cy="266090"/>
            </a:xfrm>
            <a:prstGeom prst="rect">
              <a:avLst/>
            </a:prstGeom>
          </p:spPr>
        </p:pic>
        <p:pic>
          <p:nvPicPr>
            <p:cNvPr id="138" name="Picture 137" descr="Screen Shot 2014-06-06 at 12.47.59 PM.png"/>
            <p:cNvPicPr>
              <a:picLocks noChangeAspect="1"/>
            </p:cNvPicPr>
            <p:nvPr/>
          </p:nvPicPr>
          <p:blipFill rotWithShape="1">
            <a:blip r:embed="rId9">
              <a:extLst>
                <a:ext uri="{BEBA8EAE-BF5A-486C-A8C5-ECC9F3942E4B}">
                  <a14:imgProps xmlns:a14="http://schemas.microsoft.com/office/drawing/2010/main" xmlns="">
                    <a14:imgLayer r:embed="rId12">
                      <a14:imgEffect>
                        <a14:backgroundRemoval t="7463" b="88060" l="0" r="100000">
                          <a14:foregroundMark x1="20800" y1="19403" x2="20800" y2="19403"/>
                          <a14:foregroundMark x1="21600" y1="56716" x2="21600" y2="56716"/>
                          <a14:foregroundMark x1="20800" y1="67164" x2="3733" y2="71642"/>
                          <a14:foregroundMark x1="12533" y1="47761" x2="12533" y2="47761"/>
                          <a14:foregroundMark x1="49333" y1="53731" x2="49333" y2="53731"/>
                        </a14:backgroundRemoval>
                      </a14:imgEffect>
                    </a14:imgLayer>
                  </a14:imgProps>
                </a:ext>
                <a:ext uri="{28A0092B-C50C-407E-A947-70E740481C1C}">
                  <a14:useLocalDpi xmlns:a14="http://schemas.microsoft.com/office/drawing/2010/main" xmlns="" val="0"/>
                </a:ext>
              </a:extLst>
            </a:blip>
            <a:srcRect l="28142" r="46810"/>
            <a:stretch/>
          </p:blipFill>
          <p:spPr>
            <a:xfrm>
              <a:off x="2220055" y="9557873"/>
              <a:ext cx="373032" cy="266090"/>
            </a:xfrm>
            <a:prstGeom prst="rect">
              <a:avLst/>
            </a:prstGeom>
          </p:spPr>
        </p:pic>
        <p:pic>
          <p:nvPicPr>
            <p:cNvPr id="139" name="Picture 138" descr="Screen Shot 2014-06-06 at 10.44.18 AM.png"/>
            <p:cNvPicPr>
              <a:picLocks noChangeAspect="1"/>
            </p:cNvPicPr>
            <p:nvPr/>
          </p:nvPicPr>
          <p:blipFill rotWithShape="1">
            <a:blip r:embed="rId13">
              <a:extLst>
                <a:ext uri="{BEBA8EAE-BF5A-486C-A8C5-ECC9F3942E4B}">
                  <a14:imgProps xmlns:a14="http://schemas.microsoft.com/office/drawing/2010/main" xmlns="">
                    <a14:imgLayer r:embed="rId14">
                      <a14:imgEffect>
                        <a14:backgroundRemoval t="0" b="100000" l="0" r="100000">
                          <a14:foregroundMark x1="31565" y1="90741" x2="31565" y2="90741"/>
                          <a14:foregroundMark x1="42440" y1="90000" x2="42440" y2="90000"/>
                          <a14:foregroundMark x1="53581" y1="81852" x2="53581" y2="81852"/>
                          <a14:foregroundMark x1="62865" y1="87407" x2="62865" y2="87407"/>
                          <a14:foregroundMark x1="2653" y1="87037" x2="93103" y2="86296"/>
                          <a14:foregroundMark x1="3183" y1="94444" x2="91512" y2="93704"/>
                          <a14:foregroundMark x1="2122" y1="83333" x2="69761" y2="81111"/>
                          <a14:foregroundMark x1="17772" y1="36296" x2="17772" y2="36296"/>
                          <a14:foregroundMark x1="87003" y1="34074" x2="87003" y2="34074"/>
                          <a14:foregroundMark x1="81432" y1="12963" x2="81432" y2="12963"/>
                        </a14:backgroundRemoval>
                      </a14:imgEffect>
                    </a14:imgLayer>
                  </a14:imgProps>
                </a:ext>
                <a:ext uri="{28A0092B-C50C-407E-A947-70E740481C1C}">
                  <a14:useLocalDpi xmlns:a14="http://schemas.microsoft.com/office/drawing/2010/main" xmlns="" val="0"/>
                </a:ext>
              </a:extLst>
            </a:blip>
            <a:srcRect t="24090" r="51477" b="49325"/>
            <a:stretch/>
          </p:blipFill>
          <p:spPr>
            <a:xfrm>
              <a:off x="2597278" y="9556284"/>
              <a:ext cx="718115" cy="281784"/>
            </a:xfrm>
            <a:prstGeom prst="rect">
              <a:avLst/>
            </a:prstGeom>
          </p:spPr>
        </p:pic>
      </p:grpSp>
      <p:grpSp>
        <p:nvGrpSpPr>
          <p:cNvPr id="28" name="Group 27"/>
          <p:cNvGrpSpPr/>
          <p:nvPr/>
        </p:nvGrpSpPr>
        <p:grpSpPr>
          <a:xfrm>
            <a:off x="3707953" y="8692890"/>
            <a:ext cx="1479946" cy="1092758"/>
            <a:chOff x="3389830" y="8692890"/>
            <a:chExt cx="1479946" cy="1092758"/>
          </a:xfrm>
        </p:grpSpPr>
        <p:grpSp>
          <p:nvGrpSpPr>
            <p:cNvPr id="26" name="Group 25"/>
            <p:cNvGrpSpPr/>
            <p:nvPr/>
          </p:nvGrpSpPr>
          <p:grpSpPr>
            <a:xfrm>
              <a:off x="3389830" y="8692890"/>
              <a:ext cx="1479946" cy="532305"/>
              <a:chOff x="3920725" y="8630678"/>
              <a:chExt cx="1479946" cy="532305"/>
            </a:xfrm>
          </p:grpSpPr>
          <p:pic>
            <p:nvPicPr>
              <p:cNvPr id="126" name="Picture 125" descr="Screen Shot 2014-06-06 at 10.44.18 AM.png"/>
              <p:cNvPicPr>
                <a:picLocks noChangeAspect="1"/>
              </p:cNvPicPr>
              <p:nvPr/>
            </p:nvPicPr>
            <p:blipFill rotWithShape="1">
              <a:blip r:embed="rId13">
                <a:extLst>
                  <a:ext uri="{BEBA8EAE-BF5A-486C-A8C5-ECC9F3942E4B}">
                    <a14:imgProps xmlns:a14="http://schemas.microsoft.com/office/drawing/2010/main" xmlns="">
                      <a14:imgLayer r:embed="rId15">
                        <a14:imgEffect>
                          <a14:backgroundRemoval t="0" b="100000" l="0" r="100000">
                            <a14:foregroundMark x1="31565" y1="90741" x2="31565" y2="90741"/>
                            <a14:foregroundMark x1="42440" y1="90000" x2="42440" y2="90000"/>
                            <a14:foregroundMark x1="53581" y1="81852" x2="53581" y2="81852"/>
                            <a14:foregroundMark x1="62865" y1="87407" x2="62865" y2="87407"/>
                            <a14:foregroundMark x1="2653" y1="87037" x2="93103" y2="86296"/>
                            <a14:foregroundMark x1="3183" y1="94444" x2="91512" y2="93704"/>
                            <a14:foregroundMark x1="2122" y1="83333" x2="69761" y2="81111"/>
                            <a14:foregroundMark x1="17772" y1="36296" x2="17772" y2="36296"/>
                            <a14:foregroundMark x1="87003" y1="34074" x2="87003" y2="34074"/>
                            <a14:foregroundMark x1="81432" y1="12963" x2="81432" y2="12963"/>
                          </a14:backgroundRemoval>
                        </a14:imgEffect>
                      </a14:imgLayer>
                    </a14:imgProps>
                  </a:ext>
                  <a:ext uri="{28A0092B-C50C-407E-A947-70E740481C1C}">
                    <a14:useLocalDpi xmlns:a14="http://schemas.microsoft.com/office/drawing/2010/main" xmlns="" val="0"/>
                  </a:ext>
                </a:extLst>
              </a:blip>
              <a:srcRect b="75910"/>
              <a:stretch/>
            </p:blipFill>
            <p:spPr>
              <a:xfrm>
                <a:off x="3920725" y="8630678"/>
                <a:ext cx="1479946" cy="255332"/>
              </a:xfrm>
              <a:prstGeom prst="rect">
                <a:avLst/>
              </a:prstGeom>
            </p:spPr>
          </p:pic>
          <p:pic>
            <p:nvPicPr>
              <p:cNvPr id="128" name="Picture 127" descr="Screen Shot 2014-06-06 at 10.44.18 AM.png"/>
              <p:cNvPicPr>
                <a:picLocks noChangeAspect="1"/>
              </p:cNvPicPr>
              <p:nvPr/>
            </p:nvPicPr>
            <p:blipFill rotWithShape="1">
              <a:blip r:embed="rId13">
                <a:extLst>
                  <a:ext uri="{BEBA8EAE-BF5A-486C-A8C5-ECC9F3942E4B}">
                    <a14:imgProps xmlns:a14="http://schemas.microsoft.com/office/drawing/2010/main" xmlns="">
                      <a14:imgLayer r:embed="rId14">
                        <a14:imgEffect>
                          <a14:backgroundRemoval t="0" b="100000" l="0" r="100000">
                            <a14:foregroundMark x1="31565" y1="90741" x2="31565" y2="90741"/>
                            <a14:foregroundMark x1="42440" y1="90000" x2="42440" y2="90000"/>
                            <a14:foregroundMark x1="53581" y1="81852" x2="53581" y2="81852"/>
                            <a14:foregroundMark x1="62865" y1="87407" x2="62865" y2="87407"/>
                            <a14:foregroundMark x1="2653" y1="87037" x2="93103" y2="86296"/>
                            <a14:foregroundMark x1="3183" y1="94444" x2="91512" y2="93704"/>
                            <a14:foregroundMark x1="2122" y1="83333" x2="69761" y2="81111"/>
                            <a14:foregroundMark x1="17772" y1="36296" x2="17772" y2="36296"/>
                            <a14:foregroundMark x1="87003" y1="34074" x2="87003" y2="34074"/>
                            <a14:foregroundMark x1="81432" y1="12963" x2="81432" y2="12963"/>
                          </a14:backgroundRemoval>
                        </a14:imgEffect>
                      </a14:imgLayer>
                    </a14:imgProps>
                  </a:ext>
                  <a:ext uri="{28A0092B-C50C-407E-A947-70E740481C1C}">
                    <a14:useLocalDpi xmlns:a14="http://schemas.microsoft.com/office/drawing/2010/main" xmlns="" val="0"/>
                  </a:ext>
                </a:extLst>
              </a:blip>
              <a:srcRect t="48429" b="24927"/>
              <a:stretch/>
            </p:blipFill>
            <p:spPr>
              <a:xfrm>
                <a:off x="3920725" y="8880586"/>
                <a:ext cx="1479946" cy="282397"/>
              </a:xfrm>
              <a:prstGeom prst="rect">
                <a:avLst/>
              </a:prstGeom>
            </p:spPr>
          </p:pic>
        </p:grpSp>
        <p:pic>
          <p:nvPicPr>
            <p:cNvPr id="140" name="Picture 139" descr="Screen Shot 2014-06-06 at 12.48.24 PM.png"/>
            <p:cNvPicPr>
              <a:picLocks noChangeAspect="1"/>
            </p:cNvPicPr>
            <p:nvPr/>
          </p:nvPicPr>
          <p:blipFill rotWithShape="1">
            <a:blip r:embed="rId16">
              <a:extLst>
                <a:ext uri="{BEBA8EAE-BF5A-486C-A8C5-ECC9F3942E4B}">
                  <a14:imgProps xmlns:a14="http://schemas.microsoft.com/office/drawing/2010/main" xmlns="">
                    <a14:imgLayer r:embed="rId17">
                      <a14:imgEffect>
                        <a14:backgroundRemoval t="0" b="100000" l="0" r="100000">
                          <a14:foregroundMark x1="9907" y1="42164" x2="9907" y2="42164"/>
                          <a14:foregroundMark x1="2167" y1="36194" x2="89474" y2="35821"/>
                          <a14:foregroundMark x1="2786" y1="30597" x2="57276" y2="33582"/>
                          <a14:foregroundMark x1="2477" y1="39925" x2="89164" y2="42910"/>
                          <a14:foregroundMark x1="25077" y1="43657" x2="48607" y2="43657"/>
                          <a14:foregroundMark x1="4025" y1="55597" x2="72446" y2="68657"/>
                          <a14:foregroundMark x1="3406" y1="68657" x2="72755" y2="56716"/>
                          <a14:foregroundMark x1="18885" y1="56343" x2="67802" y2="55970"/>
                          <a14:foregroundMark x1="23529" y1="67537" x2="49536" y2="67537"/>
                          <a14:foregroundMark x1="2477" y1="56343" x2="7121" y2="63806"/>
                          <a14:foregroundMark x1="67183" y1="29104" x2="88854" y2="33955"/>
                          <a14:foregroundMark x1="13003" y1="62687" x2="13003" y2="62687"/>
                          <a14:foregroundMark x1="3715" y1="93284" x2="59443" y2="92537"/>
                          <a14:foregroundMark x1="2786" y1="85448" x2="59752" y2="84701"/>
                          <a14:foregroundMark x1="2477" y1="82463" x2="58204" y2="82463"/>
                          <a14:foregroundMark x1="39009" y1="88433" x2="39009" y2="88433"/>
                          <a14:foregroundMark x1="44582" y1="87687" x2="44582" y2="87687"/>
                          <a14:foregroundMark x1="48297" y1="86940" x2="48297" y2="86940"/>
                          <a14:foregroundMark x1="17957" y1="87687" x2="17957" y2="87687"/>
                          <a14:foregroundMark x1="72755" y1="87313" x2="72755" y2="87313"/>
                          <a14:foregroundMark x1="75232" y1="87313" x2="75232" y2="87313"/>
                          <a14:foregroundMark x1="71207" y1="90672" x2="93808" y2="90672"/>
                          <a14:foregroundMark x1="68421" y1="81716" x2="95666" y2="83209"/>
                          <a14:foregroundMark x1="90712" y1="86567" x2="90712" y2="86567"/>
                          <a14:foregroundMark x1="86378" y1="86940" x2="86378" y2="86940"/>
                          <a14:foregroundMark x1="82972" y1="86194" x2="82972" y2="86194"/>
                          <a14:foregroundMark x1="69040" y1="88060" x2="69040" y2="88060"/>
                          <a14:foregroundMark x1="6192" y1="16045" x2="6192" y2="16045"/>
                          <a14:foregroundMark x1="3096" y1="12313" x2="79876" y2="15299"/>
                          <a14:foregroundMark x1="8978" y1="15299" x2="41796" y2="16045"/>
                          <a14:foregroundMark x1="4334" y1="5597" x2="79876" y2="6343"/>
                          <a14:foregroundMark x1="46440" y1="11940" x2="46440" y2="11940"/>
                          <a14:foregroundMark x1="73375" y1="10821" x2="73375" y2="10821"/>
                        </a14:backgroundRemoval>
                      </a14:imgEffect>
                    </a14:imgLayer>
                  </a14:imgProps>
                </a:ext>
                <a:ext uri="{28A0092B-C50C-407E-A947-70E740481C1C}">
                  <a14:useLocalDpi xmlns:a14="http://schemas.microsoft.com/office/drawing/2010/main" xmlns="" val="0"/>
                </a:ext>
              </a:extLst>
            </a:blip>
            <a:srcRect b="49721"/>
            <a:stretch/>
          </p:blipFill>
          <p:spPr>
            <a:xfrm>
              <a:off x="3391050" y="9250503"/>
              <a:ext cx="1282793" cy="535145"/>
            </a:xfrm>
            <a:prstGeom prst="rect">
              <a:avLst/>
            </a:prstGeom>
          </p:spPr>
        </p:pic>
      </p:grpSp>
      <p:grpSp>
        <p:nvGrpSpPr>
          <p:cNvPr id="152" name="Group 151"/>
          <p:cNvGrpSpPr/>
          <p:nvPr/>
        </p:nvGrpSpPr>
        <p:grpSpPr>
          <a:xfrm>
            <a:off x="3575597" y="4024618"/>
            <a:ext cx="3690658" cy="1855312"/>
            <a:chOff x="6273960" y="4415448"/>
            <a:chExt cx="3447643" cy="1733150"/>
          </a:xfrm>
        </p:grpSpPr>
        <p:pic>
          <p:nvPicPr>
            <p:cNvPr id="54" name="Picture 53" descr="Screen Shot 2014-06-06 at 1.41.29 PM.png"/>
            <p:cNvPicPr>
              <a:picLocks noChangeAspect="1"/>
            </p:cNvPicPr>
            <p:nvPr/>
          </p:nvPicPr>
          <p:blipFill>
            <a:blip r:embed="rId18">
              <a:extLst>
                <a:ext uri="{BEBA8EAE-BF5A-486C-A8C5-ECC9F3942E4B}">
                  <a14:imgProps xmlns:a14="http://schemas.microsoft.com/office/drawing/2010/main" xmlns="">
                    <a14:imgLayer r:embed="rId19">
                      <a14:imgEffect>
                        <a14:backgroundRemoval t="0" b="100000" l="0" r="100000">
                          <a14:foregroundMark x1="22676" y1="4483" x2="22676" y2="4483"/>
                          <a14:foregroundMark x1="3401" y1="8966" x2="96599" y2="9310"/>
                          <a14:foregroundMark x1="2948" y1="18966" x2="96372" y2="20000"/>
                          <a14:foregroundMark x1="31293" y1="12759" x2="31293" y2="12759"/>
                          <a14:foregroundMark x1="20408" y1="13448" x2="20408" y2="13448"/>
                        </a14:backgroundRemoval>
                      </a14:imgEffect>
                    </a14:imgLayer>
                  </a14:imgProps>
                </a:ext>
                <a:ext uri="{28A0092B-C50C-407E-A947-70E740481C1C}">
                  <a14:useLocalDpi xmlns:a14="http://schemas.microsoft.com/office/drawing/2010/main" xmlns="" val="0"/>
                </a:ext>
              </a:extLst>
            </a:blip>
            <a:stretch>
              <a:fillRect/>
            </a:stretch>
          </p:blipFill>
          <p:spPr>
            <a:xfrm>
              <a:off x="7713261" y="4827920"/>
              <a:ext cx="2008342" cy="1320678"/>
            </a:xfrm>
            <a:prstGeom prst="rect">
              <a:avLst/>
            </a:prstGeom>
          </p:spPr>
        </p:pic>
        <p:pic>
          <p:nvPicPr>
            <p:cNvPr id="53" name="Picture 52" descr="Screen Shot 2014-06-06 at 1.41.06 PM.png"/>
            <p:cNvPicPr>
              <a:picLocks noChangeAspect="1"/>
            </p:cNvPicPr>
            <p:nvPr/>
          </p:nvPicPr>
          <p:blipFill rotWithShape="1">
            <a:blip r:embed="rId20">
              <a:extLst>
                <a:ext uri="{BEBA8EAE-BF5A-486C-A8C5-ECC9F3942E4B}">
                  <a14:imgProps xmlns:a14="http://schemas.microsoft.com/office/drawing/2010/main" xmlns="">
                    <a14:imgLayer r:embed="rId21">
                      <a14:imgEffect>
                        <a14:backgroundRemoval t="0" b="100000" l="0" r="99026">
                          <a14:foregroundMark x1="25974" y1="39502" x2="25974" y2="39502"/>
                          <a14:foregroundMark x1="19805" y1="38790" x2="19805" y2="38790"/>
                          <a14:foregroundMark x1="22727" y1="39146" x2="22727" y2="39146"/>
                          <a14:foregroundMark x1="37662" y1="16370" x2="37662" y2="16370"/>
                        </a14:backgroundRemoval>
                      </a14:imgEffect>
                    </a14:imgLayer>
                  </a14:imgProps>
                </a:ext>
                <a:ext uri="{28A0092B-C50C-407E-A947-70E740481C1C}">
                  <a14:useLocalDpi xmlns:a14="http://schemas.microsoft.com/office/drawing/2010/main" xmlns="" val="0"/>
                </a:ext>
              </a:extLst>
            </a:blip>
            <a:srcRect t="2451" b="50972"/>
            <a:stretch/>
          </p:blipFill>
          <p:spPr>
            <a:xfrm>
              <a:off x="6277131" y="4988924"/>
              <a:ext cx="1402653" cy="596044"/>
            </a:xfrm>
            <a:prstGeom prst="rect">
              <a:avLst/>
            </a:prstGeom>
          </p:spPr>
        </p:pic>
        <p:pic>
          <p:nvPicPr>
            <p:cNvPr id="147" name="Picture 146" descr="Screen Shot 2014-06-06 at 1.41.06 PM.png"/>
            <p:cNvPicPr>
              <a:picLocks noChangeAspect="1"/>
            </p:cNvPicPr>
            <p:nvPr/>
          </p:nvPicPr>
          <p:blipFill rotWithShape="1">
            <a:blip r:embed="rId20">
              <a:extLst>
                <a:ext uri="{BEBA8EAE-BF5A-486C-A8C5-ECC9F3942E4B}">
                  <a14:imgProps xmlns:a14="http://schemas.microsoft.com/office/drawing/2010/main" xmlns="">
                    <a14:imgLayer r:embed="rId22">
                      <a14:imgEffect>
                        <a14:backgroundRemoval t="0" b="100000" l="0" r="99026">
                          <a14:foregroundMark x1="25974" y1="39502" x2="25974" y2="39502"/>
                          <a14:foregroundMark x1="19805" y1="38790" x2="19805" y2="38790"/>
                          <a14:foregroundMark x1="22727" y1="39146" x2="22727" y2="39146"/>
                          <a14:foregroundMark x1="37662" y1="16370" x2="37662" y2="16370"/>
                        </a14:backgroundRemoval>
                      </a14:imgEffect>
                    </a14:imgLayer>
                  </a14:imgProps>
                </a:ext>
                <a:ext uri="{28A0092B-C50C-407E-A947-70E740481C1C}">
                  <a14:useLocalDpi xmlns:a14="http://schemas.microsoft.com/office/drawing/2010/main" xmlns="" val="0"/>
                </a:ext>
              </a:extLst>
            </a:blip>
            <a:srcRect t="55496" b="1414"/>
            <a:stretch/>
          </p:blipFill>
          <p:spPr>
            <a:xfrm>
              <a:off x="6273960" y="5584971"/>
              <a:ext cx="1402651" cy="551410"/>
            </a:xfrm>
            <a:prstGeom prst="rect">
              <a:avLst/>
            </a:prstGeom>
          </p:spPr>
        </p:pic>
        <p:pic>
          <p:nvPicPr>
            <p:cNvPr id="149" name="Picture 148" descr="Screen Shot 2014-06-06 at 1.55.45 PM.png"/>
            <p:cNvPicPr>
              <a:picLocks noChangeAspect="1"/>
            </p:cNvPicPr>
            <p:nvPr/>
          </p:nvPicPr>
          <p:blipFill>
            <a:blip r:embed="rId23">
              <a:extLst>
                <a:ext uri="{BEBA8EAE-BF5A-486C-A8C5-ECC9F3942E4B}">
                  <a14:imgProps xmlns:a14="http://schemas.microsoft.com/office/drawing/2010/main" xmlns="">
                    <a14:imgLayer r:embed="rId24">
                      <a14:imgEffect>
                        <a14:backgroundRemoval t="0" b="100000" l="0" r="100000">
                          <a14:foregroundMark x1="14644" y1="78400" x2="14644" y2="78400"/>
                          <a14:foregroundMark x1="2929" y1="63200" x2="11506" y2="91200"/>
                          <a14:foregroundMark x1="14854" y1="63200" x2="14854" y2="63200"/>
                        </a14:backgroundRemoval>
                      </a14:imgEffect>
                    </a14:imgLayer>
                  </a14:imgProps>
                </a:ext>
                <a:ext uri="{28A0092B-C50C-407E-A947-70E740481C1C}">
                  <a14:useLocalDpi xmlns:a14="http://schemas.microsoft.com/office/drawing/2010/main" xmlns="" val="0"/>
                </a:ext>
              </a:extLst>
            </a:blip>
            <a:stretch>
              <a:fillRect/>
            </a:stretch>
          </p:blipFill>
          <p:spPr>
            <a:xfrm>
              <a:off x="6296907" y="4415448"/>
              <a:ext cx="2192970" cy="573476"/>
            </a:xfrm>
            <a:prstGeom prst="rect">
              <a:avLst/>
            </a:prstGeom>
          </p:spPr>
        </p:pic>
      </p:grpSp>
      <p:cxnSp>
        <p:nvCxnSpPr>
          <p:cNvPr id="153" name="Straight Arrow Connector 152"/>
          <p:cNvCxnSpPr/>
          <p:nvPr/>
        </p:nvCxnSpPr>
        <p:spPr>
          <a:xfrm>
            <a:off x="2912607" y="4657566"/>
            <a:ext cx="617114"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457200" y="5801744"/>
            <a:ext cx="6809055" cy="1884669"/>
            <a:chOff x="457200" y="5814382"/>
            <a:chExt cx="6809055" cy="1884669"/>
          </a:xfrm>
        </p:grpSpPr>
        <p:sp>
          <p:nvSpPr>
            <p:cNvPr id="62" name="TextBox 61"/>
            <p:cNvSpPr txBox="1"/>
            <p:nvPr/>
          </p:nvSpPr>
          <p:spPr>
            <a:xfrm>
              <a:off x="538343" y="6314056"/>
              <a:ext cx="6727912" cy="138499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endParaRPr lang="en-US" sz="1200" dirty="0" smtClean="0">
                <a:latin typeface="Futura-Condensed-Normal" pitchFamily="2" charset="0"/>
                <a:cs typeface="Futura Condensed"/>
              </a:endParaRPr>
            </a:p>
            <a:p>
              <a:endParaRPr lang="en-US" sz="1200" dirty="0">
                <a:latin typeface="Futura-Condensed-Normal" pitchFamily="2" charset="0"/>
                <a:cs typeface="Futura Condensed"/>
              </a:endParaRPr>
            </a:p>
            <a:p>
              <a:endParaRPr lang="en-US" sz="1200" dirty="0" smtClean="0">
                <a:latin typeface="Futura-Condensed-Normal" pitchFamily="2" charset="0"/>
                <a:cs typeface="Futura Condensed"/>
              </a:endParaRPr>
            </a:p>
            <a:p>
              <a:endParaRPr lang="en-US" sz="1200" dirty="0">
                <a:latin typeface="Futura-Condensed-Normal" pitchFamily="2" charset="0"/>
                <a:cs typeface="Futura Condensed"/>
              </a:endParaRPr>
            </a:p>
            <a:p>
              <a:endParaRPr lang="en-US" sz="1200" dirty="0" smtClean="0">
                <a:latin typeface="Futura-Condensed-Normal" pitchFamily="2" charset="0"/>
                <a:cs typeface="Futura Condensed"/>
              </a:endParaRPr>
            </a:p>
            <a:p>
              <a:endParaRPr lang="en-US" sz="1200" dirty="0">
                <a:latin typeface="Futura-Condensed-Normal" pitchFamily="2" charset="0"/>
                <a:cs typeface="Futura Condensed"/>
              </a:endParaRPr>
            </a:p>
            <a:p>
              <a:endParaRPr lang="en-US" sz="1200" dirty="0" smtClean="0">
                <a:latin typeface="Futura-Condensed-Normal" pitchFamily="2" charset="0"/>
                <a:cs typeface="Futura Condensed"/>
              </a:endParaRPr>
            </a:p>
          </p:txBody>
        </p:sp>
        <p:grpSp>
          <p:nvGrpSpPr>
            <p:cNvPr id="45" name="Group 44"/>
            <p:cNvGrpSpPr/>
            <p:nvPr/>
          </p:nvGrpSpPr>
          <p:grpSpPr>
            <a:xfrm>
              <a:off x="457200" y="5814382"/>
              <a:ext cx="2795698" cy="1698273"/>
              <a:chOff x="3992282" y="2830659"/>
              <a:chExt cx="3307404" cy="1698273"/>
            </a:xfrm>
          </p:grpSpPr>
          <p:sp>
            <p:nvSpPr>
              <p:cNvPr id="46" name="TextBox 45"/>
              <p:cNvSpPr txBox="1"/>
              <p:nvPr/>
            </p:nvSpPr>
            <p:spPr>
              <a:xfrm>
                <a:off x="4089400" y="3328603"/>
                <a:ext cx="3210286" cy="1200329"/>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Brainstorm different possibilities for remixing, extending, or reimagining a story. Do you want to add a new scene to the end? Could you imagine what happens before the story begins? What if a new character was added? How about inserting a plot twist? What else?</a:t>
                </a:r>
              </a:p>
            </p:txBody>
          </p:sp>
          <p:sp>
            <p:nvSpPr>
              <p:cNvPr id="47" name="TextBox 46"/>
              <p:cNvSpPr txBox="1"/>
              <p:nvPr/>
            </p:nvSpPr>
            <p:spPr>
              <a:xfrm>
                <a:off x="3992282"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THINGS TO TRY</a:t>
                </a:r>
                <a:endParaRPr lang="en-US" sz="1600" dirty="0">
                  <a:latin typeface="Futura-Condensed-Normal" pitchFamily="2" charset="0"/>
                  <a:cs typeface="Futura Condensed"/>
                </a:endParaRPr>
              </a:p>
            </p:txBody>
          </p:sp>
          <p:cxnSp>
            <p:nvCxnSpPr>
              <p:cNvPr id="48" name="Straight Connector 47"/>
              <p:cNvCxnSpPr/>
              <p:nvPr/>
            </p:nvCxnSpPr>
            <p:spPr>
              <a:xfrm flipV="1">
                <a:off x="4089400" y="3169213"/>
                <a:ext cx="3210286" cy="294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65" name="TextBox 64"/>
          <p:cNvSpPr txBox="1"/>
          <p:nvPr/>
        </p:nvSpPr>
        <p:spPr>
          <a:xfrm>
            <a:off x="3452824" y="6299688"/>
            <a:ext cx="3814379" cy="646331"/>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Adding comments in your code can help others understand different parts of your program. To attach a comment to a script, right click on a block and add a description.</a:t>
            </a:r>
            <a:endParaRPr lang="en-US" sz="1200" dirty="0">
              <a:latin typeface="Futura-Condensed-Normal" pitchFamily="2" charset="0"/>
              <a:cs typeface="Futura Condensed"/>
            </a:endParaRPr>
          </a:p>
        </p:txBody>
      </p:sp>
      <p:pic>
        <p:nvPicPr>
          <p:cNvPr id="68" name="Picture 67" descr="Screen Shot 2014-06-06 at 1.25.26 PM.png"/>
          <p:cNvPicPr>
            <a:picLocks noChangeAspect="1"/>
          </p:cNvPicPr>
          <p:nvPr/>
        </p:nvPicPr>
        <p:blipFill>
          <a:blip r:embed="rId25">
            <a:extLst>
              <a:ext uri="{BEBA8EAE-BF5A-486C-A8C5-ECC9F3942E4B}">
                <a14:imgProps xmlns:a14="http://schemas.microsoft.com/office/drawing/2010/main" xmlns="">
                  <a14:imgLayer r:embed="rId26">
                    <a14:imgEffect>
                      <a14:backgroundRemoval t="0" b="96063" l="0" r="100000"/>
                    </a14:imgEffect>
                  </a14:imgLayer>
                </a14:imgProps>
              </a:ext>
              <a:ext uri="{28A0092B-C50C-407E-A947-70E740481C1C}">
                <a14:useLocalDpi xmlns:a14="http://schemas.microsoft.com/office/drawing/2010/main" xmlns="" val="0"/>
              </a:ext>
            </a:extLst>
          </a:blip>
          <a:stretch>
            <a:fillRect/>
          </a:stretch>
        </p:blipFill>
        <p:spPr>
          <a:xfrm>
            <a:off x="4242377" y="6972570"/>
            <a:ext cx="2922598" cy="637749"/>
          </a:xfrm>
          <a:prstGeom prst="rect">
            <a:avLst/>
          </a:prstGeom>
        </p:spPr>
      </p:pic>
      <p:grpSp>
        <p:nvGrpSpPr>
          <p:cNvPr id="78" name="Group 77"/>
          <p:cNvGrpSpPr/>
          <p:nvPr/>
        </p:nvGrpSpPr>
        <p:grpSpPr>
          <a:xfrm>
            <a:off x="5141751" y="6793637"/>
            <a:ext cx="602712" cy="248513"/>
            <a:chOff x="1769666" y="4643960"/>
            <a:chExt cx="825390" cy="1339571"/>
          </a:xfrm>
        </p:grpSpPr>
        <p:cxnSp>
          <p:nvCxnSpPr>
            <p:cNvPr id="80" name="Straight Arrow Connector 79"/>
            <p:cNvCxnSpPr/>
            <p:nvPr/>
          </p:nvCxnSpPr>
          <p:spPr>
            <a:xfrm>
              <a:off x="1769666" y="4649426"/>
              <a:ext cx="825390"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2560271" y="4643960"/>
              <a:ext cx="1" cy="1339571"/>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2571138" y="443435"/>
            <a:ext cx="651202" cy="1336089"/>
            <a:chOff x="2571138" y="443435"/>
            <a:chExt cx="651202" cy="1336089"/>
          </a:xfrm>
        </p:grpSpPr>
        <p:grpSp>
          <p:nvGrpSpPr>
            <p:cNvPr id="63" name="Group 62"/>
            <p:cNvGrpSpPr/>
            <p:nvPr/>
          </p:nvGrpSpPr>
          <p:grpSpPr>
            <a:xfrm>
              <a:off x="2571138" y="443435"/>
              <a:ext cx="651202" cy="1336089"/>
              <a:chOff x="2169548" y="4643960"/>
              <a:chExt cx="393589" cy="656327"/>
            </a:xfrm>
          </p:grpSpPr>
          <p:cxnSp>
            <p:nvCxnSpPr>
              <p:cNvPr id="69" name="Straight Arrow Connector 68"/>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64" name="Straight Arrow Connector 63"/>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71" name="TextBox 70"/>
          <p:cNvSpPr txBox="1"/>
          <p:nvPr/>
        </p:nvSpPr>
        <p:spPr>
          <a:xfrm>
            <a:off x="457200" y="595840"/>
            <a:ext cx="2815942" cy="892552"/>
          </a:xfrm>
          <a:prstGeom prst="rect">
            <a:avLst/>
          </a:prstGeom>
          <a:noFill/>
        </p:spPr>
        <p:txBody>
          <a:bodyPr wrap="square" rtlCol="0">
            <a:spAutoFit/>
          </a:bodyPr>
          <a:lstStyle/>
          <a:p>
            <a:r>
              <a:rPr lang="en-US" sz="5200" dirty="0" smtClean="0">
                <a:latin typeface="Futura-Condensed-Normal" pitchFamily="2" charset="0"/>
                <a:cs typeface="Futura Condensed"/>
              </a:rPr>
              <a:t>PASS IT</a:t>
            </a:r>
            <a:r>
              <a:rPr lang="en-US" sz="5200" dirty="0">
                <a:latin typeface="Futura-Condensed-Normal" pitchFamily="2" charset="0"/>
                <a:cs typeface="Futura Condensed"/>
              </a:rPr>
              <a:t> </a:t>
            </a:r>
            <a:r>
              <a:rPr lang="en-US" sz="5200" dirty="0" smtClean="0">
                <a:latin typeface="Futura-Condensed-Normal" pitchFamily="2" charset="0"/>
                <a:cs typeface="Futura Condensed"/>
              </a:rPr>
              <a:t>ON</a:t>
            </a:r>
          </a:p>
        </p:txBody>
      </p:sp>
    </p:spTree>
    <p:extLst>
      <p:ext uri="{BB962C8B-B14F-4D97-AF65-F5344CB8AC3E}">
        <p14:creationId xmlns:p14="http://schemas.microsoft.com/office/powerpoint/2010/main" xmlns="" val="1258326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42398" y="9519711"/>
            <a:ext cx="1813560" cy="535517"/>
          </a:xfrm>
        </p:spPr>
        <p:txBody>
          <a:bodyPr/>
          <a:lstStyle/>
          <a:p>
            <a:r>
              <a:rPr lang="en-US" dirty="0" smtClean="0"/>
              <a:t>70</a:t>
            </a:r>
            <a:endParaRPr lang="en-US" dirty="0"/>
          </a:p>
        </p:txBody>
      </p:sp>
    </p:spTree>
    <p:extLst>
      <p:ext uri="{BB962C8B-B14F-4D97-AF65-F5344CB8AC3E}">
        <p14:creationId xmlns:p14="http://schemas.microsoft.com/office/powerpoint/2010/main" xmlns="" val="914854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454694" y="7556921"/>
            <a:ext cx="3307404" cy="1746290"/>
            <a:chOff x="375350" y="7667820"/>
            <a:chExt cx="3307404" cy="1746290"/>
          </a:xfrm>
        </p:grpSpPr>
        <p:sp>
          <p:nvSpPr>
            <p:cNvPr id="60" name="TextBox 59"/>
            <p:cNvSpPr txBox="1"/>
            <p:nvPr/>
          </p:nvSpPr>
          <p:spPr>
            <a:xfrm>
              <a:off x="375350" y="7667820"/>
              <a:ext cx="3307404" cy="307777"/>
            </a:xfrm>
            <a:prstGeom prst="rect">
              <a:avLst/>
            </a:prstGeom>
            <a:noFill/>
          </p:spPr>
          <p:txBody>
            <a:bodyPr wrap="square" rtlCol="0">
              <a:spAutoFit/>
            </a:bodyPr>
            <a:lstStyle/>
            <a:p>
              <a:r>
                <a:rPr lang="en-US" sz="1400" dirty="0" smtClean="0">
                  <a:latin typeface="Futura-Condensed-Normal" pitchFamily="2" charset="0"/>
                  <a:cs typeface="Futura Condensed"/>
                </a:rPr>
                <a:t>LEARNING OBJECTIVES</a:t>
              </a:r>
              <a:endParaRPr lang="en-US" sz="1400" dirty="0">
                <a:latin typeface="Futura-Condensed-Normal" pitchFamily="2" charset="0"/>
                <a:cs typeface="Futura Condensed"/>
              </a:endParaRPr>
            </a:p>
          </p:txBody>
        </p:sp>
        <p:sp>
          <p:nvSpPr>
            <p:cNvPr id="61" name="TextBox 60"/>
            <p:cNvSpPr txBox="1"/>
            <p:nvPr/>
          </p:nvSpPr>
          <p:spPr>
            <a:xfrm>
              <a:off x="375350" y="7967560"/>
              <a:ext cx="3231204" cy="1446550"/>
            </a:xfrm>
            <a:prstGeom prst="rect">
              <a:avLst/>
            </a:prstGeom>
            <a:noFill/>
            <a:ln w="6350" cmpd="sng">
              <a:noFill/>
              <a:prstDash val="dash"/>
            </a:ln>
          </p:spPr>
          <p:txBody>
            <a:bodyPr wrap="square" rtlCol="0" anchor="t">
              <a:spAutoFit/>
            </a:bodyPr>
            <a:lstStyle/>
            <a:p>
              <a:r>
                <a:rPr lang="en-US" sz="1100" dirty="0" smtClean="0">
                  <a:latin typeface="Futura-Condensed-Normal" pitchFamily="2" charset="0"/>
                  <a:cs typeface="Futura Condensed"/>
                </a:rPr>
                <a:t>Students will:</a:t>
              </a:r>
            </a:p>
            <a:p>
              <a:pPr marL="171450" indent="-171450">
                <a:buFont typeface="Lucida Grande"/>
                <a:buChar char="+"/>
              </a:pPr>
              <a:r>
                <a:rPr lang="en-US" sz="1100" dirty="0" smtClean="0">
                  <a:latin typeface="Futura-Condensed-Normal" pitchFamily="2" charset="0"/>
                  <a:cs typeface="Futura Condensed"/>
                </a:rPr>
                <a:t>gain </a:t>
              </a:r>
              <a:r>
                <a:rPr lang="en-US" sz="1100" dirty="0">
                  <a:latin typeface="Futura-Condensed-Normal" pitchFamily="2" charset="0"/>
                  <a:cs typeface="Futura Condensed"/>
                </a:rPr>
                <a:t>familiarity in and build understandings of the benefits of reusing and remixing while designing</a:t>
              </a:r>
            </a:p>
            <a:p>
              <a:pPr marL="171450" indent="-171450">
                <a:buFont typeface="Lucida Grande"/>
                <a:buChar char="+"/>
              </a:pPr>
              <a:r>
                <a:rPr lang="en-US" sz="1100" dirty="0">
                  <a:latin typeface="Futura-Condensed-Normal" pitchFamily="2" charset="0"/>
                  <a:cs typeface="Futura Condensed"/>
                </a:rPr>
                <a:t>develop greater fluency with computational concepts (events and parallelism) and practices (experimenting and iterating, testing and debugging, reusing and remixing)</a:t>
              </a:r>
            </a:p>
            <a:p>
              <a:pPr marL="171450" indent="-171450">
                <a:buFont typeface="Lucida Grande"/>
                <a:buChar char="+"/>
              </a:pPr>
              <a:r>
                <a:rPr lang="en-US" sz="1100" dirty="0">
                  <a:latin typeface="Futura-Condensed-Normal" pitchFamily="2" charset="0"/>
                  <a:cs typeface="Futura Condensed"/>
                </a:rPr>
                <a:t>explore computational creation within the genre of stories by designing collaborative narratives</a:t>
              </a:r>
            </a:p>
          </p:txBody>
        </p:sp>
        <p:cxnSp>
          <p:nvCxnSpPr>
            <p:cNvPr id="62" name="Straight Connector 61"/>
            <p:cNvCxnSpPr/>
            <p:nvPr/>
          </p:nvCxnSpPr>
          <p:spPr>
            <a:xfrm>
              <a:off x="474134" y="7969285"/>
              <a:ext cx="311037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4125441" y="8565523"/>
            <a:ext cx="3307404" cy="1243107"/>
            <a:chOff x="4023935" y="8555725"/>
            <a:chExt cx="3307404" cy="1243107"/>
          </a:xfrm>
        </p:grpSpPr>
        <p:grpSp>
          <p:nvGrpSpPr>
            <p:cNvPr id="55" name="Group 54"/>
            <p:cNvGrpSpPr/>
            <p:nvPr/>
          </p:nvGrpSpPr>
          <p:grpSpPr>
            <a:xfrm>
              <a:off x="4023935" y="8555725"/>
              <a:ext cx="3307404" cy="1243107"/>
              <a:chOff x="11663738" y="7649002"/>
              <a:chExt cx="3307404" cy="1243107"/>
            </a:xfrm>
          </p:grpSpPr>
          <p:sp>
            <p:nvSpPr>
              <p:cNvPr id="57" name="TextBox 56"/>
              <p:cNvSpPr txBox="1"/>
              <p:nvPr/>
            </p:nvSpPr>
            <p:spPr>
              <a:xfrm>
                <a:off x="11663738" y="7953390"/>
                <a:ext cx="3117153" cy="938719"/>
              </a:xfrm>
              <a:prstGeom prst="rect">
                <a:avLst/>
              </a:prstGeom>
              <a:noFill/>
              <a:ln w="6350" cmpd="sng">
                <a:noFill/>
                <a:prstDash val="dash"/>
              </a:ln>
            </p:spPr>
            <p:txBody>
              <a:bodyPr wrap="square" numCol="1" rtlCol="0" anchor="t">
                <a:spAutoFit/>
              </a:bodyPr>
              <a:lstStyle/>
              <a:p>
                <a:pPr marL="171450" indent="-171450">
                  <a:buFont typeface="Lucida Grande"/>
                  <a:buChar char="+"/>
                </a:pPr>
                <a:r>
                  <a:rPr lang="en-US" sz="1100" dirty="0">
                    <a:solidFill>
                      <a:srgbClr val="000000"/>
                    </a:solidFill>
                    <a:latin typeface="Futura-Condensed-Normal" pitchFamily="2" charset="0"/>
                    <a:cs typeface="Futura Condensed"/>
                  </a:rPr>
                  <a:t>Reusing and remixing support the development of critical code-reading capacities and provoke important questions about ownership and authorship. Consider different strategies for how you might facilitate, discuss, and assess cooperative and collaborative work.</a:t>
                </a:r>
              </a:p>
            </p:txBody>
          </p:sp>
          <p:sp>
            <p:nvSpPr>
              <p:cNvPr id="59" name="TextBox 58"/>
              <p:cNvSpPr txBox="1"/>
              <p:nvPr/>
            </p:nvSpPr>
            <p:spPr>
              <a:xfrm>
                <a:off x="11663738" y="7649002"/>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NOTES</a:t>
                </a:r>
                <a:endParaRPr lang="en-US" sz="1400" dirty="0">
                  <a:latin typeface="Futura-Condensed-Normal" pitchFamily="2" charset="0"/>
                  <a:cs typeface="Futura Condensed"/>
                </a:endParaRPr>
              </a:p>
            </p:txBody>
          </p:sp>
        </p:grpSp>
        <p:cxnSp>
          <p:nvCxnSpPr>
            <p:cNvPr id="56" name="Straight Connector 55"/>
            <p:cNvCxnSpPr/>
            <p:nvPr/>
          </p:nvCxnSpPr>
          <p:spPr>
            <a:xfrm>
              <a:off x="4100135" y="8858151"/>
              <a:ext cx="3110378"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4125441" y="7556921"/>
            <a:ext cx="3307404" cy="920277"/>
            <a:chOff x="4127947" y="7437357"/>
            <a:chExt cx="3307404" cy="920277"/>
          </a:xfrm>
        </p:grpSpPr>
        <p:grpSp>
          <p:nvGrpSpPr>
            <p:cNvPr id="49" name="Group 48"/>
            <p:cNvGrpSpPr/>
            <p:nvPr/>
          </p:nvGrpSpPr>
          <p:grpSpPr>
            <a:xfrm>
              <a:off x="4127947" y="7437357"/>
              <a:ext cx="3307404" cy="920277"/>
              <a:chOff x="4127947" y="7666859"/>
              <a:chExt cx="3307404" cy="920277"/>
            </a:xfrm>
          </p:grpSpPr>
          <p:sp>
            <p:nvSpPr>
              <p:cNvPr id="53" name="TextBox 52"/>
              <p:cNvSpPr txBox="1"/>
              <p:nvPr/>
            </p:nvSpPr>
            <p:spPr>
              <a:xfrm>
                <a:off x="4127947" y="7971248"/>
                <a:ext cx="3117153" cy="615888"/>
              </a:xfrm>
              <a:prstGeom prst="rect">
                <a:avLst/>
              </a:prstGeom>
              <a:noFill/>
              <a:ln w="6350" cmpd="sng">
                <a:noFill/>
                <a:prstDash val="dash"/>
              </a:ln>
            </p:spPr>
            <p:txBody>
              <a:bodyPr wrap="square" numCol="3" rtlCol="0" anchor="t">
                <a:noAutofit/>
              </a:bodyPr>
              <a:lstStyle/>
              <a:p>
                <a:pPr marL="171450" indent="-171450">
                  <a:buFont typeface="Lucida Grande"/>
                  <a:buChar char="+"/>
                </a:pPr>
                <a:r>
                  <a:rPr lang="en-US" sz="1100" dirty="0">
                    <a:latin typeface="Futura-Condensed-Normal" pitchFamily="2" charset="0"/>
                    <a:cs typeface="Futura Condensed"/>
                  </a:rPr>
                  <a:t>r</a:t>
                </a:r>
                <a:r>
                  <a:rPr lang="en-US" sz="1100" dirty="0" smtClean="0">
                    <a:latin typeface="Futura-Condensed-Normal" pitchFamily="2" charset="0"/>
                    <a:cs typeface="Futura Condensed"/>
                  </a:rPr>
                  <a:t>eusing </a:t>
                </a:r>
                <a:r>
                  <a:rPr lang="en-US" sz="1100" dirty="0">
                    <a:latin typeface="Futura-Condensed-Normal" pitchFamily="2" charset="0"/>
                    <a:cs typeface="Futura Condensed"/>
                  </a:rPr>
                  <a:t>and </a:t>
                </a:r>
                <a:r>
                  <a:rPr lang="en-US" sz="1100" dirty="0" smtClean="0">
                    <a:latin typeface="Futura-Condensed-Normal" pitchFamily="2" charset="0"/>
                    <a:cs typeface="Futura Condensed"/>
                  </a:rPr>
                  <a:t>remixing</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m</a:t>
                </a:r>
                <a:r>
                  <a:rPr lang="en-US" sz="1100" dirty="0" smtClean="0">
                    <a:latin typeface="Futura-Condensed-Normal" pitchFamily="2" charset="0"/>
                    <a:cs typeface="Futura Condensed"/>
                  </a:rPr>
                  <a:t>ake </a:t>
                </a:r>
                <a:r>
                  <a:rPr lang="en-US" sz="1100" dirty="0">
                    <a:latin typeface="Futura-Condensed-Normal" pitchFamily="2" charset="0"/>
                    <a:cs typeface="Futura Condensed"/>
                  </a:rPr>
                  <a:t>a </a:t>
                </a:r>
                <a:r>
                  <a:rPr lang="en-US" sz="1100" dirty="0" smtClean="0">
                    <a:latin typeface="Futura-Condensed-Normal" pitchFamily="2" charset="0"/>
                    <a:cs typeface="Futura Condensed"/>
                  </a:rPr>
                  <a:t>block</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b</a:t>
                </a:r>
                <a:r>
                  <a:rPr lang="en-US" sz="1100" dirty="0" smtClean="0">
                    <a:latin typeface="Futura-Condensed-Normal" pitchFamily="2" charset="0"/>
                    <a:cs typeface="Futura Condensed"/>
                  </a:rPr>
                  <a:t>ackpack</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s</a:t>
                </a:r>
                <a:r>
                  <a:rPr lang="en-US" sz="1100" dirty="0" smtClean="0">
                    <a:latin typeface="Futura-Condensed-Normal" pitchFamily="2" charset="0"/>
                    <a:cs typeface="Futura Condensed"/>
                  </a:rPr>
                  <a:t>tage</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p</a:t>
                </a:r>
                <a:r>
                  <a:rPr lang="en-US" sz="1100" dirty="0" smtClean="0">
                    <a:latin typeface="Futura-Condensed-Normal" pitchFamily="2" charset="0"/>
                    <a:cs typeface="Futura Condensed"/>
                  </a:rPr>
                  <a:t>ass-it-on </a:t>
                </a:r>
                <a:r>
                  <a:rPr lang="en-US" sz="1100" dirty="0">
                    <a:latin typeface="Futura-Condensed-Normal" pitchFamily="2" charset="0"/>
                    <a:cs typeface="Futura Condensed"/>
                  </a:rPr>
                  <a:t>s</a:t>
                </a:r>
                <a:r>
                  <a:rPr lang="en-US" sz="1100" dirty="0" smtClean="0">
                    <a:latin typeface="Futura-Condensed-Normal" pitchFamily="2" charset="0"/>
                    <a:cs typeface="Futura Condensed"/>
                  </a:rPr>
                  <a:t>tory</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p</a:t>
                </a:r>
                <a:r>
                  <a:rPr lang="en-US" sz="1100" dirty="0" smtClean="0">
                    <a:latin typeface="Futura-Condensed-Normal" pitchFamily="2" charset="0"/>
                    <a:cs typeface="Futura Condensed"/>
                  </a:rPr>
                  <a:t>air </a:t>
                </a:r>
                <a:r>
                  <a:rPr lang="en-US" sz="1100" dirty="0">
                    <a:latin typeface="Futura-Condensed-Normal" pitchFamily="2" charset="0"/>
                    <a:cs typeface="Futura Condensed"/>
                  </a:rPr>
                  <a:t>p</a:t>
                </a:r>
                <a:r>
                  <a:rPr lang="en-US" sz="1100" dirty="0" smtClean="0">
                    <a:latin typeface="Futura-Condensed-Normal" pitchFamily="2" charset="0"/>
                    <a:cs typeface="Futura Condensed"/>
                  </a:rPr>
                  <a:t>rogramming</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s</a:t>
                </a:r>
                <a:r>
                  <a:rPr lang="en-US" sz="1100" dirty="0" smtClean="0">
                    <a:latin typeface="Futura-Condensed-Normal" pitchFamily="2" charset="0"/>
                    <a:cs typeface="Futura Condensed"/>
                  </a:rPr>
                  <a:t>cratch </a:t>
                </a:r>
                <a:r>
                  <a:rPr lang="en-US" sz="1100" dirty="0">
                    <a:latin typeface="Futura-Condensed-Normal" pitchFamily="2" charset="0"/>
                    <a:cs typeface="Futura Condensed"/>
                  </a:rPr>
                  <a:t>s</a:t>
                </a:r>
                <a:r>
                  <a:rPr lang="en-US" sz="1100" dirty="0" smtClean="0">
                    <a:latin typeface="Futura-Condensed-Normal" pitchFamily="2" charset="0"/>
                    <a:cs typeface="Futura Condensed"/>
                  </a:rPr>
                  <a:t>creening</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d</a:t>
                </a:r>
                <a:r>
                  <a:rPr lang="en-US" sz="1100" dirty="0" smtClean="0">
                    <a:latin typeface="Futura-Condensed-Normal" pitchFamily="2" charset="0"/>
                    <a:cs typeface="Futura Condensed"/>
                  </a:rPr>
                  <a:t>esign </a:t>
                </a:r>
                <a:r>
                  <a:rPr lang="en-US" sz="1100" dirty="0">
                    <a:latin typeface="Futura-Condensed-Normal" pitchFamily="2" charset="0"/>
                    <a:cs typeface="Futura Condensed"/>
                  </a:rPr>
                  <a:t>d</a:t>
                </a:r>
                <a:r>
                  <a:rPr lang="en-US" sz="1100" dirty="0" smtClean="0">
                    <a:latin typeface="Futura-Condensed-Normal" pitchFamily="2" charset="0"/>
                    <a:cs typeface="Futura Condensed"/>
                  </a:rPr>
                  <a:t>emo</a:t>
                </a:r>
                <a:endParaRPr lang="en-US" sz="1100" dirty="0">
                  <a:latin typeface="Futura-Condensed-Normal" pitchFamily="2" charset="0"/>
                  <a:cs typeface="Futura Condensed"/>
                </a:endParaRPr>
              </a:p>
            </p:txBody>
          </p:sp>
          <p:sp>
            <p:nvSpPr>
              <p:cNvPr id="54" name="TextBox 53"/>
              <p:cNvSpPr txBox="1"/>
              <p:nvPr/>
            </p:nvSpPr>
            <p:spPr>
              <a:xfrm>
                <a:off x="4127947" y="7666859"/>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KEY WORDS, CONCEPTS, &amp; PRACTICES</a:t>
                </a:r>
                <a:endParaRPr lang="en-US" sz="1400" dirty="0">
                  <a:latin typeface="Futura-Condensed-Normal" pitchFamily="2" charset="0"/>
                  <a:cs typeface="Futura Condensed"/>
                </a:endParaRPr>
              </a:p>
            </p:txBody>
          </p:sp>
        </p:grpSp>
        <p:cxnSp>
          <p:nvCxnSpPr>
            <p:cNvPr id="50" name="Straight Connector 49"/>
            <p:cNvCxnSpPr/>
            <p:nvPr/>
          </p:nvCxnSpPr>
          <p:spPr>
            <a:xfrm>
              <a:off x="4204147" y="7738841"/>
              <a:ext cx="3108619"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474134" y="2354968"/>
            <a:ext cx="2874286" cy="523220"/>
          </a:xfrm>
          <a:prstGeom prst="rect">
            <a:avLst/>
          </a:prstGeom>
          <a:noFill/>
        </p:spPr>
        <p:txBody>
          <a:bodyPr wrap="square" rtlCol="0" anchor="ctr" anchorCtr="0">
            <a:spAutoFit/>
          </a:bodyPr>
          <a:lstStyle/>
          <a:p>
            <a:r>
              <a:rPr lang="en-US" sz="2800" dirty="0" smtClean="0">
                <a:solidFill>
                  <a:schemeClr val="bg1"/>
                </a:solidFill>
                <a:latin typeface="Futura-Condensed-Normal" pitchFamily="2" charset="0"/>
                <a:cs typeface="Futura Condensed"/>
              </a:rPr>
              <a:t>THE “BIG IDEA”</a:t>
            </a:r>
            <a:endParaRPr lang="en-US" sz="2800" dirty="0">
              <a:solidFill>
                <a:schemeClr val="bg1"/>
              </a:solidFill>
              <a:latin typeface="Futura-Condensed-Normal" pitchFamily="2" charset="0"/>
              <a:cs typeface="Futura Condensed"/>
            </a:endParaRPr>
          </a:p>
        </p:txBody>
      </p:sp>
      <p:sp>
        <p:nvSpPr>
          <p:cNvPr id="46" name="TextBox 45"/>
          <p:cNvSpPr txBox="1"/>
          <p:nvPr/>
        </p:nvSpPr>
        <p:spPr>
          <a:xfrm>
            <a:off x="457200" y="464006"/>
            <a:ext cx="2815942" cy="1723549"/>
          </a:xfrm>
          <a:prstGeom prst="rect">
            <a:avLst/>
          </a:prstGeom>
          <a:noFill/>
        </p:spPr>
        <p:txBody>
          <a:bodyPr wrap="square" rtlCol="0">
            <a:spAutoFit/>
          </a:bodyPr>
          <a:lstStyle/>
          <a:p>
            <a:r>
              <a:rPr lang="en-US" sz="5300" dirty="0" smtClean="0">
                <a:latin typeface="Futura-Condensed-Normal" pitchFamily="2" charset="0"/>
                <a:cs typeface="Futura Condensed"/>
              </a:rPr>
              <a:t>UNIT 3</a:t>
            </a:r>
          </a:p>
          <a:p>
            <a:r>
              <a:rPr lang="en-US" sz="5300" dirty="0" smtClean="0">
                <a:latin typeface="Futura-Condensed-Normal" pitchFamily="2" charset="0"/>
                <a:cs typeface="Futura Condensed"/>
              </a:rPr>
              <a:t>OVERVIEW</a:t>
            </a:r>
            <a:endParaRPr lang="en-US" sz="5300" dirty="0">
              <a:latin typeface="Futura-Condensed-Normal" pitchFamily="2" charset="0"/>
              <a:cs typeface="Futura Condensed"/>
            </a:endParaRPr>
          </a:p>
        </p:txBody>
      </p:sp>
      <p:sp>
        <p:nvSpPr>
          <p:cNvPr id="67" name="TextBox 66"/>
          <p:cNvSpPr txBox="1"/>
          <p:nvPr/>
        </p:nvSpPr>
        <p:spPr>
          <a:xfrm>
            <a:off x="476485" y="2884274"/>
            <a:ext cx="3130069" cy="4293483"/>
          </a:xfrm>
          <a:prstGeom prst="rect">
            <a:avLst/>
          </a:prstGeom>
          <a:noFill/>
          <a:ln w="6350" cmpd="sng">
            <a:noFill/>
            <a:prstDash val="dash"/>
          </a:ln>
        </p:spPr>
        <p:txBody>
          <a:bodyPr wrap="square" rtlCol="0">
            <a:spAutoFit/>
          </a:bodyPr>
          <a:lstStyle/>
          <a:p>
            <a:pPr algn="just"/>
            <a:r>
              <a:rPr lang="en-US" sz="1300" dirty="0" smtClean="0">
                <a:solidFill>
                  <a:srgbClr val="000000"/>
                </a:solidFill>
                <a:latin typeface="Futura-Condensed-Normal" pitchFamily="2" charset="0"/>
                <a:cs typeface="Futura Condensed"/>
              </a:rPr>
              <a:t>In the </a:t>
            </a:r>
            <a:r>
              <a:rPr lang="en-US" sz="1300" dirty="0">
                <a:solidFill>
                  <a:srgbClr val="000000"/>
                </a:solidFill>
                <a:latin typeface="Futura-Condensed-Normal" pitchFamily="2" charset="0"/>
                <a:cs typeface="Futura Condensed"/>
              </a:rPr>
              <a:t>introduction </a:t>
            </a:r>
            <a:r>
              <a:rPr lang="en-US" sz="1300" dirty="0" smtClean="0">
                <a:solidFill>
                  <a:srgbClr val="000000"/>
                </a:solidFill>
                <a:latin typeface="Futura-Condensed-Normal" pitchFamily="2" charset="0"/>
                <a:cs typeface="Futura Condensed"/>
              </a:rPr>
              <a:t>to his </a:t>
            </a:r>
            <a:r>
              <a:rPr lang="en-US" sz="1300" dirty="0">
                <a:solidFill>
                  <a:srgbClr val="000000"/>
                </a:solidFill>
                <a:latin typeface="Futura-Condensed-Normal" pitchFamily="2" charset="0"/>
                <a:cs typeface="Futura Condensed"/>
              </a:rPr>
              <a:t>doctoral dissertation </a:t>
            </a:r>
            <a:r>
              <a:rPr lang="en-US" sz="1300" dirty="0" smtClean="0">
                <a:solidFill>
                  <a:srgbClr val="000000"/>
                </a:solidFill>
                <a:latin typeface="Futura-Condensed-Normal" pitchFamily="2" charset="0"/>
                <a:cs typeface="Futura Condensed"/>
              </a:rPr>
              <a:t>exploring remix </a:t>
            </a:r>
            <a:r>
              <a:rPr lang="en-US" sz="1300" dirty="0">
                <a:solidFill>
                  <a:srgbClr val="000000"/>
                </a:solidFill>
                <a:latin typeface="Futura-Condensed-Normal" pitchFamily="2" charset="0"/>
                <a:cs typeface="Futura Condensed"/>
              </a:rPr>
              <a:t>culture, Andres </a:t>
            </a:r>
            <a:r>
              <a:rPr lang="en-US" sz="1300" dirty="0" err="1">
                <a:solidFill>
                  <a:srgbClr val="000000"/>
                </a:solidFill>
                <a:latin typeface="Futura-Condensed-Normal" pitchFamily="2" charset="0"/>
                <a:cs typeface="Futura Condensed"/>
              </a:rPr>
              <a:t>Monroy</a:t>
            </a:r>
            <a:r>
              <a:rPr lang="en-US" sz="1300" dirty="0">
                <a:solidFill>
                  <a:srgbClr val="000000"/>
                </a:solidFill>
                <a:latin typeface="Futura-Condensed-Normal" pitchFamily="2" charset="0"/>
                <a:cs typeface="Futura Condensed"/>
              </a:rPr>
              <a:t>-Hernandez (the lead designer of the initial version of the Scratch online community) included three quotes:</a:t>
            </a:r>
          </a:p>
          <a:p>
            <a:pPr algn="just"/>
            <a:endParaRPr lang="en-US" sz="1300" dirty="0">
              <a:solidFill>
                <a:srgbClr val="000000"/>
              </a:solidFill>
              <a:latin typeface="Futura-Condensed-Normal" pitchFamily="2" charset="0"/>
              <a:cs typeface="Futura Condensed"/>
            </a:endParaRPr>
          </a:p>
          <a:p>
            <a:pPr algn="just"/>
            <a:r>
              <a:rPr lang="en-US" sz="1300" dirty="0">
                <a:solidFill>
                  <a:srgbClr val="000000"/>
                </a:solidFill>
                <a:latin typeface="Futura-Condensed-Normal" pitchFamily="2" charset="0"/>
                <a:cs typeface="Futura Condensed"/>
              </a:rPr>
              <a:t>Building on other people’s work has been a longstanding practice in programming, and has only been amplified by network technologies that provide access to a wide range of other people’s work. An important goal of creative computing is to support connections between learners through reusing and remixing. The Scratch authoring environment and online community can support young designers in this key computational practice by helping them find ideas and code to build upon, enabling them to create more complex projects than they could have created on their own. </a:t>
            </a:r>
          </a:p>
          <a:p>
            <a:pPr algn="just"/>
            <a:endParaRPr lang="en-US" sz="1300" dirty="0">
              <a:solidFill>
                <a:srgbClr val="000000"/>
              </a:solidFill>
              <a:latin typeface="Futura-Condensed-Normal" pitchFamily="2" charset="0"/>
              <a:cs typeface="Futura Condensed"/>
            </a:endParaRPr>
          </a:p>
          <a:p>
            <a:pPr algn="just"/>
            <a:r>
              <a:rPr lang="en-US" sz="1300" dirty="0">
                <a:solidFill>
                  <a:srgbClr val="000000"/>
                </a:solidFill>
                <a:latin typeface="Futura-Condensed-Normal" pitchFamily="2" charset="0"/>
                <a:cs typeface="Futura Condensed"/>
              </a:rPr>
              <a:t>The activities in this unit offer initial ideas and strategies for cultivating a culture that supports reusing and remixing. How can you further support sharing and </a:t>
            </a:r>
            <a:r>
              <a:rPr lang="en-US" sz="1300" dirty="0" smtClean="0">
                <a:solidFill>
                  <a:srgbClr val="000000"/>
                </a:solidFill>
                <a:latin typeface="Futura-Condensed-Normal" pitchFamily="2" charset="0"/>
                <a:cs typeface="Futura Condensed"/>
              </a:rPr>
              <a:t>connecting?</a:t>
            </a:r>
            <a:endParaRPr lang="en-US" sz="1300" dirty="0">
              <a:solidFill>
                <a:srgbClr val="000000"/>
              </a:solidFill>
              <a:latin typeface="Futura-Condensed-Normal" pitchFamily="2" charset="0"/>
              <a:cs typeface="Futura Condensed"/>
            </a:endParaRPr>
          </a:p>
        </p:txBody>
      </p:sp>
      <p:grpSp>
        <p:nvGrpSpPr>
          <p:cNvPr id="2" name="Group 1"/>
          <p:cNvGrpSpPr/>
          <p:nvPr/>
        </p:nvGrpSpPr>
        <p:grpSpPr>
          <a:xfrm>
            <a:off x="176378" y="2283163"/>
            <a:ext cx="7596022" cy="479582"/>
            <a:chOff x="176378" y="2283163"/>
            <a:chExt cx="7596022" cy="479582"/>
          </a:xfrm>
        </p:grpSpPr>
        <p:sp>
          <p:nvSpPr>
            <p:cNvPr id="27" name="Rectangle 13"/>
            <p:cNvSpPr/>
            <p:nvPr/>
          </p:nvSpPr>
          <p:spPr>
            <a:xfrm flipH="1">
              <a:off x="176378" y="2283163"/>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28" name="TextBox 27"/>
            <p:cNvSpPr txBox="1"/>
            <p:nvPr/>
          </p:nvSpPr>
          <p:spPr>
            <a:xfrm flipH="1">
              <a:off x="452118" y="2283163"/>
              <a:ext cx="2110950"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THE “BIG IDEA”</a:t>
              </a:r>
              <a:endParaRPr lang="en-US" sz="2400" dirty="0">
                <a:solidFill>
                  <a:schemeClr val="bg1"/>
                </a:solidFill>
                <a:latin typeface="Futura-Condensed-Normal" pitchFamily="2" charset="0"/>
                <a:cs typeface="Futura Condensed"/>
              </a:endParaRPr>
            </a:p>
          </p:txBody>
        </p: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56</a:t>
            </a:r>
            <a:endParaRPr lang="en-US" dirty="0">
              <a:latin typeface="Futura-Condensed-Normal" pitchFamily="2" charset="0"/>
            </a:endParaRPr>
          </a:p>
        </p:txBody>
      </p:sp>
      <p:grpSp>
        <p:nvGrpSpPr>
          <p:cNvPr id="5" name="Group 4"/>
          <p:cNvGrpSpPr/>
          <p:nvPr/>
        </p:nvGrpSpPr>
        <p:grpSpPr>
          <a:xfrm>
            <a:off x="3891795" y="2870941"/>
            <a:ext cx="3443155" cy="4570631"/>
            <a:chOff x="4082561" y="3608871"/>
            <a:chExt cx="3443155" cy="4570631"/>
          </a:xfrm>
        </p:grpSpPr>
        <p:sp>
          <p:nvSpPr>
            <p:cNvPr id="31" name="Oval Callout 30"/>
            <p:cNvSpPr/>
            <p:nvPr/>
          </p:nvSpPr>
          <p:spPr>
            <a:xfrm rot="631125">
              <a:off x="4489168" y="3608871"/>
              <a:ext cx="2615060" cy="2520097"/>
            </a:xfrm>
            <a:prstGeom prst="wedgeEllipseCallout">
              <a:avLst>
                <a:gd name="adj1" fmla="val -49672"/>
                <a:gd name="adj2" fmla="val 33350"/>
              </a:avLst>
            </a:prstGeom>
            <a:solidFill>
              <a:srgbClr val="FFFFFF"/>
            </a:solidFill>
            <a:ln w="9525" cmpd="sng">
              <a:solidFill>
                <a:srgbClr val="AA28BA"/>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just"/>
              <a:r>
                <a:rPr lang="en-US" sz="1200" dirty="0">
                  <a:solidFill>
                    <a:srgbClr val="000000"/>
                  </a:solidFill>
                  <a:latin typeface="Futura-Condensed-Normal" pitchFamily="2" charset="0"/>
                  <a:cs typeface="Futura Condensed"/>
                </a:rPr>
                <a:t>We are like dwarfs standing upon the shoulders of giants, and so able to see more and see farther than the ancients.</a:t>
              </a:r>
            </a:p>
            <a:p>
              <a:pPr algn="r"/>
              <a:r>
                <a:rPr lang="en-US" sz="1200" dirty="0">
                  <a:solidFill>
                    <a:srgbClr val="000000"/>
                  </a:solidFill>
                  <a:latin typeface="Futura-Condensed-Normal" pitchFamily="2" charset="0"/>
                  <a:cs typeface="Futura Condensed"/>
                </a:rPr>
                <a:t> – Bernard of Chartres, circa 1130</a:t>
              </a:r>
            </a:p>
          </p:txBody>
        </p:sp>
        <p:sp>
          <p:nvSpPr>
            <p:cNvPr id="30" name="Oval Callout 29"/>
            <p:cNvSpPr/>
            <p:nvPr/>
          </p:nvSpPr>
          <p:spPr>
            <a:xfrm rot="631125">
              <a:off x="4082561" y="6375259"/>
              <a:ext cx="1872228" cy="1804243"/>
            </a:xfrm>
            <a:prstGeom prst="wedgeEllipseCallout">
              <a:avLst>
                <a:gd name="adj1" fmla="val -64441"/>
                <a:gd name="adj2" fmla="val -8406"/>
              </a:avLst>
            </a:prstGeom>
            <a:solidFill>
              <a:schemeClr val="bg1"/>
            </a:solidFill>
            <a:ln w="9525" cmpd="sng">
              <a:solidFill>
                <a:srgbClr val="AA28BA"/>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just"/>
              <a:r>
                <a:rPr lang="en-US" sz="1200" dirty="0">
                  <a:solidFill>
                    <a:srgbClr val="000000"/>
                  </a:solidFill>
                  <a:latin typeface="Futura-Condensed-Normal" pitchFamily="2" charset="0"/>
                  <a:cs typeface="Futura Condensed"/>
                </a:rPr>
                <a:t>A dwarf on a giant’s shoulders sees farther of the two</a:t>
              </a:r>
              <a:r>
                <a:rPr lang="en-US" sz="1200" dirty="0" smtClean="0">
                  <a:solidFill>
                    <a:srgbClr val="000000"/>
                  </a:solidFill>
                  <a:latin typeface="Futura-Condensed-Normal" pitchFamily="2" charset="0"/>
                  <a:cs typeface="Futura Condensed"/>
                </a:rPr>
                <a:t>.</a:t>
              </a:r>
            </a:p>
            <a:p>
              <a:pPr algn="r"/>
              <a:r>
                <a:rPr lang="en-US" sz="1200" dirty="0" smtClean="0">
                  <a:solidFill>
                    <a:srgbClr val="000000"/>
                  </a:solidFill>
                  <a:latin typeface="Futura-Condensed-Normal" pitchFamily="2" charset="0"/>
                  <a:cs typeface="Futura Condensed"/>
                </a:rPr>
                <a:t>– </a:t>
              </a:r>
              <a:r>
                <a:rPr lang="en-US" sz="1200" dirty="0">
                  <a:solidFill>
                    <a:srgbClr val="000000"/>
                  </a:solidFill>
                  <a:latin typeface="Futura-Condensed-Normal" pitchFamily="2" charset="0"/>
                  <a:cs typeface="Futura Condensed"/>
                </a:rPr>
                <a:t>George Herbert, 1651</a:t>
              </a:r>
            </a:p>
          </p:txBody>
        </p:sp>
        <p:sp>
          <p:nvSpPr>
            <p:cNvPr id="32" name="Oval Callout 31"/>
            <p:cNvSpPr/>
            <p:nvPr/>
          </p:nvSpPr>
          <p:spPr>
            <a:xfrm rot="631125">
              <a:off x="5505522" y="5542825"/>
              <a:ext cx="2020194" cy="1946834"/>
            </a:xfrm>
            <a:prstGeom prst="wedgeEllipseCallout">
              <a:avLst>
                <a:gd name="adj1" fmla="val -63525"/>
                <a:gd name="adj2" fmla="val -2668"/>
              </a:avLst>
            </a:prstGeom>
            <a:solidFill>
              <a:srgbClr val="FFFFFF"/>
            </a:solidFill>
            <a:ln w="9525" cmpd="sng">
              <a:solidFill>
                <a:srgbClr val="AA28BA"/>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just"/>
              <a:r>
                <a:rPr lang="en-US" sz="1200" dirty="0">
                  <a:solidFill>
                    <a:srgbClr val="000000"/>
                  </a:solidFill>
                  <a:latin typeface="Futura-Condensed-Normal" pitchFamily="2" charset="0"/>
                  <a:cs typeface="Futura Condensed"/>
                </a:rPr>
                <a:t>If I have seen further it is by standing on the shoulders of giants.</a:t>
              </a:r>
            </a:p>
            <a:p>
              <a:pPr algn="r"/>
              <a:r>
                <a:rPr lang="en-US" sz="1200" dirty="0">
                  <a:solidFill>
                    <a:srgbClr val="000000"/>
                  </a:solidFill>
                  <a:latin typeface="Futura-Condensed-Normal" pitchFamily="2" charset="0"/>
                  <a:cs typeface="Futura Condensed"/>
                </a:rPr>
                <a:t> – Isaac Newton, 1676</a:t>
              </a:r>
            </a:p>
          </p:txBody>
        </p:sp>
      </p:grpSp>
    </p:spTree>
    <p:extLst>
      <p:ext uri="{BB962C8B-B14F-4D97-AF65-F5344CB8AC3E}">
        <p14:creationId xmlns:p14="http://schemas.microsoft.com/office/powerpoint/2010/main" xmlns="" val="4161277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60679" y="1621971"/>
            <a:ext cx="3273767" cy="2308324"/>
          </a:xfrm>
          <a:prstGeom prst="rect">
            <a:avLst/>
          </a:prstGeom>
          <a:noFill/>
          <a:ln w="6350" cmpd="sng">
            <a:noFill/>
            <a:prstDash val="dash"/>
          </a:ln>
        </p:spPr>
        <p:txBody>
          <a:bodyPr wrap="square" rtlCol="0">
            <a:spAutoFit/>
          </a:bodyPr>
          <a:lstStyle/>
          <a:p>
            <a:pPr algn="just"/>
            <a:r>
              <a:rPr lang="en-US" sz="1200" dirty="0">
                <a:solidFill>
                  <a:srgbClr val="000000"/>
                </a:solidFill>
                <a:latin typeface="Futura-Condensed-Normal" pitchFamily="2" charset="0"/>
                <a:cs typeface="Futura Condensed"/>
              </a:rPr>
              <a:t>This unit focuses on helping students develop their storytelling and remixing abilities through a variety of hands-on and off</a:t>
            </a:r>
            <a:r>
              <a:rPr lang="en-US" sz="1200" dirty="0" smtClean="0">
                <a:solidFill>
                  <a:srgbClr val="000000"/>
                </a:solidFill>
                <a:latin typeface="Futura-Condensed-Normal" pitchFamily="2" charset="0"/>
                <a:cs typeface="Futura Condensed"/>
              </a:rPr>
              <a:t>-computer design </a:t>
            </a:r>
            <a:r>
              <a:rPr lang="en-US" sz="1200" dirty="0">
                <a:solidFill>
                  <a:srgbClr val="000000"/>
                </a:solidFill>
                <a:latin typeface="Futura-Condensed-Normal" pitchFamily="2" charset="0"/>
                <a:cs typeface="Futura Condensed"/>
              </a:rPr>
              <a:t>activities, providing opportunities for students to work collaboratively and build on the creative work of others. Building on initial experiences from Unit 2, the </a:t>
            </a:r>
            <a:r>
              <a:rPr lang="en-US" sz="1200" dirty="0" smtClean="0">
                <a:solidFill>
                  <a:srgbClr val="000000"/>
                </a:solidFill>
                <a:latin typeface="Futura-Condensed-Normal" pitchFamily="2" charset="0"/>
                <a:cs typeface="Futura Condensed"/>
              </a:rPr>
              <a:t>activities in this unit are </a:t>
            </a:r>
            <a:r>
              <a:rPr lang="en-US" sz="1200" dirty="0">
                <a:solidFill>
                  <a:srgbClr val="000000"/>
                </a:solidFill>
                <a:latin typeface="Futura-Condensed-Normal" pitchFamily="2" charset="0"/>
                <a:cs typeface="Futura Condensed"/>
              </a:rPr>
              <a:t>designed to help students develop deeper fluency in the computational concepts of events and parallelism and the computational practices of experimenting and iterating and reusing and remixing. Each capacity-building activity is designed to help students build up storytelling projects by discovering new blocks and methods for programming interactions between sprites and </a:t>
            </a:r>
            <a:r>
              <a:rPr lang="en-US" sz="1200" dirty="0" smtClean="0">
                <a:solidFill>
                  <a:srgbClr val="000000"/>
                </a:solidFill>
                <a:latin typeface="Futura-Condensed-Normal" pitchFamily="2" charset="0"/>
                <a:cs typeface="Futura Condensed"/>
              </a:rPr>
              <a:t>backdrops, culminating </a:t>
            </a:r>
            <a:r>
              <a:rPr lang="en-US" sz="1200" dirty="0">
                <a:solidFill>
                  <a:srgbClr val="000000"/>
                </a:solidFill>
                <a:latin typeface="Futura-Condensed-Normal" pitchFamily="2" charset="0"/>
                <a:cs typeface="Futura Condensed"/>
              </a:rPr>
              <a:t>in a </a:t>
            </a:r>
            <a:r>
              <a:rPr lang="en-US" sz="1200" dirty="0" smtClean="0">
                <a:solidFill>
                  <a:srgbClr val="000000"/>
                </a:solidFill>
                <a:latin typeface="Futura-Condensed-Normal" pitchFamily="2" charset="0"/>
                <a:cs typeface="Futura Condensed"/>
              </a:rPr>
              <a:t>Pass </a:t>
            </a:r>
            <a:r>
              <a:rPr lang="en-US" sz="1200" dirty="0">
                <a:solidFill>
                  <a:srgbClr val="000000"/>
                </a:solidFill>
                <a:latin typeface="Futura-Condensed-Normal" pitchFamily="2" charset="0"/>
                <a:cs typeface="Futura Condensed"/>
              </a:rPr>
              <a:t>It On project.</a:t>
            </a:r>
          </a:p>
        </p:txBody>
      </p:sp>
      <p:grpSp>
        <p:nvGrpSpPr>
          <p:cNvPr id="12" name="Group 11"/>
          <p:cNvGrpSpPr/>
          <p:nvPr/>
        </p:nvGrpSpPr>
        <p:grpSpPr>
          <a:xfrm>
            <a:off x="535217" y="6771302"/>
            <a:ext cx="6806429" cy="2149959"/>
            <a:chOff x="535217" y="7306475"/>
            <a:chExt cx="6806429" cy="2149959"/>
          </a:xfrm>
        </p:grpSpPr>
        <p:grpSp>
          <p:nvGrpSpPr>
            <p:cNvPr id="19" name="Group 18"/>
            <p:cNvGrpSpPr/>
            <p:nvPr/>
          </p:nvGrpSpPr>
          <p:grpSpPr>
            <a:xfrm>
              <a:off x="535217" y="7309276"/>
              <a:ext cx="5628892" cy="2147158"/>
              <a:chOff x="535217" y="6847710"/>
              <a:chExt cx="5628892" cy="2147158"/>
            </a:xfrm>
          </p:grpSpPr>
          <p:grpSp>
            <p:nvGrpSpPr>
              <p:cNvPr id="20" name="Group 19"/>
              <p:cNvGrpSpPr/>
              <p:nvPr/>
            </p:nvGrpSpPr>
            <p:grpSpPr>
              <a:xfrm>
                <a:off x="535217" y="6847721"/>
                <a:ext cx="927787" cy="1839378"/>
                <a:chOff x="535217" y="6847713"/>
                <a:chExt cx="1030874" cy="2043750"/>
              </a:xfrm>
            </p:grpSpPr>
            <p:sp>
              <p:nvSpPr>
                <p:cNvPr id="45" name="Rectangle 44"/>
                <p:cNvSpPr/>
                <p:nvPr/>
              </p:nvSpPr>
              <p:spPr>
                <a:xfrm>
                  <a:off x="535217" y="8104925"/>
                  <a:ext cx="1030874" cy="786538"/>
                </a:xfrm>
                <a:prstGeom prst="rect">
                  <a:avLst/>
                </a:prstGeom>
              </p:spPr>
              <p:txBody>
                <a:bodyPr wrap="square">
                  <a:spAutoFit/>
                </a:bodyPr>
                <a:lstStyle/>
                <a:p>
                  <a:pPr algn="ctr"/>
                  <a:r>
                    <a:rPr lang="en-US" sz="1000" dirty="0">
                      <a:latin typeface="Futura-Condensed-Normal" pitchFamily="2" charset="0"/>
                      <a:cs typeface="Futura Condensed"/>
                    </a:rPr>
                    <a:t>Create your own Scratch blocks using Make a Block.</a:t>
                  </a:r>
                </a:p>
              </p:txBody>
            </p:sp>
            <p:grpSp>
              <p:nvGrpSpPr>
                <p:cNvPr id="42" name="Group 41"/>
                <p:cNvGrpSpPr/>
                <p:nvPr/>
              </p:nvGrpSpPr>
              <p:grpSpPr>
                <a:xfrm>
                  <a:off x="535218" y="6847713"/>
                  <a:ext cx="1030873" cy="975086"/>
                  <a:chOff x="535218" y="6847713"/>
                  <a:chExt cx="1030873" cy="975086"/>
                </a:xfrm>
              </p:grpSpPr>
              <p:sp>
                <p:nvSpPr>
                  <p:cNvPr id="43" name="Teardrop 42"/>
                  <p:cNvSpPr/>
                  <p:nvPr/>
                </p:nvSpPr>
                <p:spPr>
                  <a:xfrm rot="8075815">
                    <a:off x="563111" y="6847712"/>
                    <a:ext cx="975086" cy="975087"/>
                  </a:xfrm>
                  <a:prstGeom prst="teardrop">
                    <a:avLst/>
                  </a:prstGeom>
                  <a:solidFill>
                    <a:srgbClr val="AA28BA"/>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4" name="TextBox 43"/>
                  <p:cNvSpPr txBox="1"/>
                  <p:nvPr/>
                </p:nvSpPr>
                <p:spPr>
                  <a:xfrm>
                    <a:off x="535218" y="7175557"/>
                    <a:ext cx="1030873" cy="307776"/>
                  </a:xfrm>
                  <a:prstGeom prst="rect">
                    <a:avLst/>
                  </a:prstGeom>
                  <a:noFill/>
                  <a:ln w="6350" cmpd="sng">
                    <a:noFill/>
                    <a:prstDash val="dash"/>
                  </a:ln>
                </p:spPr>
                <p:txBody>
                  <a:bodyPr wrap="square" numCol="1" rtlCol="0">
                    <a:spAutoFit/>
                  </a:bodyPr>
                  <a:lstStyle/>
                  <a:p>
                    <a:pPr algn="ctr"/>
                    <a:r>
                      <a:rPr lang="en-US" sz="1200" dirty="0" smtClean="0">
                        <a:solidFill>
                          <a:schemeClr val="bg1"/>
                        </a:solidFill>
                        <a:latin typeface="Futura-Condensed-Normal" pitchFamily="2" charset="0"/>
                        <a:cs typeface="Futura Condensed"/>
                      </a:rPr>
                      <a:t>CHARACTERS</a:t>
                    </a:r>
                  </a:p>
                </p:txBody>
              </p:sp>
            </p:grpSp>
          </p:grpSp>
          <p:grpSp>
            <p:nvGrpSpPr>
              <p:cNvPr id="21" name="Group 20"/>
              <p:cNvGrpSpPr/>
              <p:nvPr/>
            </p:nvGrpSpPr>
            <p:grpSpPr>
              <a:xfrm>
                <a:off x="1711987" y="6847713"/>
                <a:ext cx="927786" cy="2147155"/>
                <a:chOff x="1777121" y="6847712"/>
                <a:chExt cx="1030873" cy="2385727"/>
              </a:xfrm>
            </p:grpSpPr>
            <p:sp>
              <p:nvSpPr>
                <p:cNvPr id="37" name="Rectangle 36"/>
                <p:cNvSpPr/>
                <p:nvPr/>
              </p:nvSpPr>
              <p:spPr>
                <a:xfrm>
                  <a:off x="1777121" y="8104925"/>
                  <a:ext cx="1030873" cy="1128514"/>
                </a:xfrm>
                <a:prstGeom prst="rect">
                  <a:avLst/>
                </a:prstGeom>
                <a:noFill/>
              </p:spPr>
              <p:txBody>
                <a:bodyPr wrap="square">
                  <a:spAutoFit/>
                </a:bodyPr>
                <a:lstStyle/>
                <a:p>
                  <a:pPr algn="ctr"/>
                  <a:r>
                    <a:rPr lang="en-US" sz="1000" dirty="0">
                      <a:latin typeface="Futura-Condensed-Normal" pitchFamily="2" charset="0"/>
                      <a:cs typeface="Futura Condensed"/>
                    </a:rPr>
                    <a:t>How do you coordinate interactions between sprites using timing and broadcasting?</a:t>
                  </a:r>
                </a:p>
              </p:txBody>
            </p:sp>
            <p:grpSp>
              <p:nvGrpSpPr>
                <p:cNvPr id="38" name="Group 37"/>
                <p:cNvGrpSpPr/>
                <p:nvPr/>
              </p:nvGrpSpPr>
              <p:grpSpPr>
                <a:xfrm>
                  <a:off x="1777121" y="6847712"/>
                  <a:ext cx="1030873" cy="975086"/>
                  <a:chOff x="1777121" y="6847712"/>
                  <a:chExt cx="1030873" cy="975086"/>
                </a:xfrm>
              </p:grpSpPr>
              <p:sp>
                <p:nvSpPr>
                  <p:cNvPr id="39" name="Teardrop 38"/>
                  <p:cNvSpPr/>
                  <p:nvPr/>
                </p:nvSpPr>
                <p:spPr>
                  <a:xfrm rot="8075815">
                    <a:off x="1805013" y="6847711"/>
                    <a:ext cx="975086" cy="975087"/>
                  </a:xfrm>
                  <a:prstGeom prst="teardrop">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0" name="TextBox 39"/>
                  <p:cNvSpPr txBox="1"/>
                  <p:nvPr/>
                </p:nvSpPr>
                <p:spPr>
                  <a:xfrm>
                    <a:off x="1777121" y="7175323"/>
                    <a:ext cx="1030873" cy="290678"/>
                  </a:xfrm>
                  <a:prstGeom prst="rect">
                    <a:avLst/>
                  </a:prstGeom>
                  <a:noFill/>
                  <a:ln w="6350" cmpd="sng">
                    <a:noFill/>
                    <a:prstDash val="dash"/>
                  </a:ln>
                </p:spPr>
                <p:txBody>
                  <a:bodyPr wrap="square" numCol="1" rtlCol="0">
                    <a:spAutoFit/>
                  </a:bodyPr>
                  <a:lstStyle/>
                  <a:p>
                    <a:pPr algn="ctr"/>
                    <a:r>
                      <a:rPr lang="en-US" sz="1100" dirty="0" smtClean="0">
                        <a:solidFill>
                          <a:srgbClr val="FFFFFF"/>
                        </a:solidFill>
                        <a:latin typeface="Futura-Condensed-Normal" pitchFamily="2" charset="0"/>
                        <a:cs typeface="Futura Condensed"/>
                      </a:rPr>
                      <a:t>CONVERSATIONS</a:t>
                    </a:r>
                  </a:p>
                </p:txBody>
              </p:sp>
            </p:grpSp>
          </p:grpSp>
          <p:grpSp>
            <p:nvGrpSpPr>
              <p:cNvPr id="22" name="Group 21"/>
              <p:cNvGrpSpPr/>
              <p:nvPr/>
            </p:nvGrpSpPr>
            <p:grpSpPr>
              <a:xfrm>
                <a:off x="2884866" y="6847710"/>
                <a:ext cx="927786" cy="1839376"/>
                <a:chOff x="3026723" y="6847714"/>
                <a:chExt cx="1030873" cy="2043752"/>
              </a:xfrm>
            </p:grpSpPr>
            <p:sp>
              <p:nvSpPr>
                <p:cNvPr id="33" name="Rectangle 32"/>
                <p:cNvSpPr/>
                <p:nvPr/>
              </p:nvSpPr>
              <p:spPr>
                <a:xfrm>
                  <a:off x="3026723" y="8104926"/>
                  <a:ext cx="1030873" cy="786540"/>
                </a:xfrm>
                <a:prstGeom prst="rect">
                  <a:avLst/>
                </a:prstGeom>
              </p:spPr>
              <p:txBody>
                <a:bodyPr wrap="square">
                  <a:spAutoFit/>
                </a:bodyPr>
                <a:lstStyle/>
                <a:p>
                  <a:pPr algn="ctr"/>
                  <a:r>
                    <a:rPr lang="en-US" sz="1000" dirty="0">
                      <a:latin typeface="Futura-Condensed-Normal" pitchFamily="2" charset="0"/>
                      <a:cs typeface="Futura Condensed"/>
                    </a:rPr>
                    <a:t>What's the difference between the Stage and sprites?</a:t>
                  </a:r>
                </a:p>
              </p:txBody>
            </p:sp>
            <p:grpSp>
              <p:nvGrpSpPr>
                <p:cNvPr id="34" name="Group 33"/>
                <p:cNvGrpSpPr/>
                <p:nvPr/>
              </p:nvGrpSpPr>
              <p:grpSpPr>
                <a:xfrm>
                  <a:off x="3026723" y="6847714"/>
                  <a:ext cx="1030873" cy="975086"/>
                  <a:chOff x="3026723" y="6847714"/>
                  <a:chExt cx="1030873" cy="975086"/>
                </a:xfrm>
              </p:grpSpPr>
              <p:sp>
                <p:nvSpPr>
                  <p:cNvPr id="35" name="Teardrop 34"/>
                  <p:cNvSpPr/>
                  <p:nvPr/>
                </p:nvSpPr>
                <p:spPr>
                  <a:xfrm rot="8075815">
                    <a:off x="3054616" y="6847713"/>
                    <a:ext cx="975086" cy="975087"/>
                  </a:xfrm>
                  <a:prstGeom prst="teardrop">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6" name="TextBox 35"/>
                  <p:cNvSpPr txBox="1"/>
                  <p:nvPr/>
                </p:nvSpPr>
                <p:spPr>
                  <a:xfrm>
                    <a:off x="3026723" y="7175324"/>
                    <a:ext cx="1030873" cy="307777"/>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SCENES</a:t>
                    </a:r>
                  </a:p>
                </p:txBody>
              </p:sp>
            </p:grpSp>
          </p:grpSp>
          <p:grpSp>
            <p:nvGrpSpPr>
              <p:cNvPr id="23" name="Group 22"/>
              <p:cNvGrpSpPr/>
              <p:nvPr/>
            </p:nvGrpSpPr>
            <p:grpSpPr>
              <a:xfrm>
                <a:off x="5236322" y="6847714"/>
                <a:ext cx="927787" cy="1685489"/>
                <a:chOff x="5465106" y="6847713"/>
                <a:chExt cx="1030874" cy="1872765"/>
              </a:xfrm>
            </p:grpSpPr>
            <p:sp>
              <p:nvSpPr>
                <p:cNvPr id="29" name="Rectangle 28"/>
                <p:cNvSpPr/>
                <p:nvPr/>
              </p:nvSpPr>
              <p:spPr>
                <a:xfrm>
                  <a:off x="5465106" y="8104925"/>
                  <a:ext cx="1030873" cy="615553"/>
                </a:xfrm>
                <a:prstGeom prst="rect">
                  <a:avLst/>
                </a:prstGeom>
              </p:spPr>
              <p:txBody>
                <a:bodyPr wrap="square">
                  <a:spAutoFit/>
                </a:bodyPr>
                <a:lstStyle/>
                <a:p>
                  <a:pPr algn="ctr"/>
                  <a:r>
                    <a:rPr lang="en-US" sz="1000" dirty="0">
                      <a:latin typeface="Futura-Condensed-Normal" pitchFamily="2" charset="0"/>
                      <a:cs typeface="Futura Condensed"/>
                    </a:rPr>
                    <a:t>What can we create by building on </a:t>
                  </a:r>
                  <a:r>
                    <a:rPr lang="en-US" sz="1000" dirty="0" smtClean="0">
                      <a:latin typeface="Futura-Condensed-Normal" pitchFamily="2" charset="0"/>
                      <a:cs typeface="Futura Condensed"/>
                    </a:rPr>
                    <a:t>others’ </a:t>
                  </a:r>
                  <a:r>
                    <a:rPr lang="en-US" sz="1000" dirty="0">
                      <a:latin typeface="Futura-Condensed-Normal" pitchFamily="2" charset="0"/>
                      <a:cs typeface="Futura Condensed"/>
                    </a:rPr>
                    <a:t>work?</a:t>
                  </a:r>
                </a:p>
              </p:txBody>
            </p:sp>
            <p:grpSp>
              <p:nvGrpSpPr>
                <p:cNvPr id="30" name="Group 29"/>
                <p:cNvGrpSpPr/>
                <p:nvPr/>
              </p:nvGrpSpPr>
              <p:grpSpPr>
                <a:xfrm>
                  <a:off x="5465107" y="6847713"/>
                  <a:ext cx="1030873" cy="975086"/>
                  <a:chOff x="5465107" y="6847713"/>
                  <a:chExt cx="1030873" cy="975086"/>
                </a:xfrm>
              </p:grpSpPr>
              <p:sp>
                <p:nvSpPr>
                  <p:cNvPr id="31" name="Teardrop 30"/>
                  <p:cNvSpPr/>
                  <p:nvPr/>
                </p:nvSpPr>
                <p:spPr>
                  <a:xfrm rot="8075815">
                    <a:off x="5493000" y="6847712"/>
                    <a:ext cx="975086" cy="975087"/>
                  </a:xfrm>
                  <a:prstGeom prst="teardrop">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A28BA"/>
                      </a:solidFill>
                      <a:latin typeface="Futura-Condensed-Normal" pitchFamily="2" charset="0"/>
                    </a:endParaRPr>
                  </a:p>
                </p:txBody>
              </p:sp>
              <p:sp>
                <p:nvSpPr>
                  <p:cNvPr id="32" name="TextBox 31"/>
                  <p:cNvSpPr txBox="1"/>
                  <p:nvPr/>
                </p:nvSpPr>
                <p:spPr>
                  <a:xfrm>
                    <a:off x="5465107" y="7112438"/>
                    <a:ext cx="1030873" cy="512961"/>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CREATURE CONSTRUCTION</a:t>
                    </a:r>
                  </a:p>
                </p:txBody>
              </p:sp>
            </p:grpSp>
          </p:grpSp>
          <p:grpSp>
            <p:nvGrpSpPr>
              <p:cNvPr id="24" name="Group 23"/>
              <p:cNvGrpSpPr/>
              <p:nvPr/>
            </p:nvGrpSpPr>
            <p:grpSpPr>
              <a:xfrm>
                <a:off x="4060679" y="6847713"/>
                <a:ext cx="927787" cy="1839377"/>
                <a:chOff x="4253209" y="6847713"/>
                <a:chExt cx="1030874" cy="2043752"/>
              </a:xfrm>
            </p:grpSpPr>
            <p:grpSp>
              <p:nvGrpSpPr>
                <p:cNvPr id="25" name="Group 24"/>
                <p:cNvGrpSpPr/>
                <p:nvPr/>
              </p:nvGrpSpPr>
              <p:grpSpPr>
                <a:xfrm>
                  <a:off x="4253210" y="6847713"/>
                  <a:ext cx="1030873" cy="975087"/>
                  <a:chOff x="4253210" y="6847713"/>
                  <a:chExt cx="1030873" cy="975087"/>
                </a:xfrm>
              </p:grpSpPr>
              <p:sp>
                <p:nvSpPr>
                  <p:cNvPr id="27" name="Teardrop 26"/>
                  <p:cNvSpPr/>
                  <p:nvPr/>
                </p:nvSpPr>
                <p:spPr>
                  <a:xfrm rot="8075815">
                    <a:off x="4281103" y="6847713"/>
                    <a:ext cx="975087" cy="975088"/>
                  </a:xfrm>
                  <a:prstGeom prst="teardrop">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28" name="TextBox 27"/>
                  <p:cNvSpPr txBox="1"/>
                  <p:nvPr/>
                </p:nvSpPr>
                <p:spPr>
                  <a:xfrm>
                    <a:off x="4253210" y="7175323"/>
                    <a:ext cx="1030873" cy="307777"/>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DEBUG IT!</a:t>
                    </a:r>
                  </a:p>
                </p:txBody>
              </p:sp>
            </p:grpSp>
            <p:sp>
              <p:nvSpPr>
                <p:cNvPr id="26" name="Rectangle 25"/>
                <p:cNvSpPr/>
                <p:nvPr/>
              </p:nvSpPr>
              <p:spPr>
                <a:xfrm>
                  <a:off x="4253209" y="8104925"/>
                  <a:ext cx="1030873" cy="786540"/>
                </a:xfrm>
                <a:prstGeom prst="rect">
                  <a:avLst/>
                </a:prstGeom>
              </p:spPr>
              <p:txBody>
                <a:bodyPr wrap="square">
                  <a:spAutoFit/>
                </a:bodyPr>
                <a:lstStyle/>
                <a:p>
                  <a:pPr algn="ctr"/>
                  <a:r>
                    <a:rPr lang="en-US" sz="1000" dirty="0">
                      <a:latin typeface="Futura-Condensed-Normal" pitchFamily="2" charset="0"/>
                      <a:cs typeface="Futura Condensed"/>
                    </a:rPr>
                    <a:t>Help</a:t>
                  </a:r>
                  <a:r>
                    <a:rPr lang="en-US" sz="1000" dirty="0" smtClean="0">
                      <a:latin typeface="Futura-Condensed-Normal" pitchFamily="2" charset="0"/>
                      <a:cs typeface="Futura Condensed"/>
                    </a:rPr>
                    <a:t>!</a:t>
                  </a:r>
                </a:p>
                <a:p>
                  <a:pPr algn="ctr"/>
                  <a:r>
                    <a:rPr lang="en-US" sz="1000" dirty="0" smtClean="0">
                      <a:latin typeface="Futura-Condensed-Normal" pitchFamily="2" charset="0"/>
                      <a:cs typeface="Futura Condensed"/>
                    </a:rPr>
                    <a:t>Can </a:t>
                  </a:r>
                  <a:r>
                    <a:rPr lang="en-US" sz="1000" dirty="0">
                      <a:latin typeface="Futura-Condensed-Normal" pitchFamily="2" charset="0"/>
                      <a:cs typeface="Futura Condensed"/>
                    </a:rPr>
                    <a:t>you debug these five Scratch programs?</a:t>
                  </a:r>
                </a:p>
              </p:txBody>
            </p:sp>
          </p:grpSp>
        </p:grpSp>
        <p:grpSp>
          <p:nvGrpSpPr>
            <p:cNvPr id="14" name="Group 13"/>
            <p:cNvGrpSpPr/>
            <p:nvPr/>
          </p:nvGrpSpPr>
          <p:grpSpPr>
            <a:xfrm>
              <a:off x="6413859" y="7306475"/>
              <a:ext cx="927787" cy="1685489"/>
              <a:chOff x="6413859" y="7333121"/>
              <a:chExt cx="927787" cy="1685489"/>
            </a:xfrm>
          </p:grpSpPr>
          <p:sp>
            <p:nvSpPr>
              <p:cNvPr id="15" name="Rectangle 14"/>
              <p:cNvSpPr/>
              <p:nvPr/>
            </p:nvSpPr>
            <p:spPr>
              <a:xfrm>
                <a:off x="6413859" y="8464612"/>
                <a:ext cx="927786" cy="553998"/>
              </a:xfrm>
              <a:prstGeom prst="rect">
                <a:avLst/>
              </a:prstGeom>
            </p:spPr>
            <p:txBody>
              <a:bodyPr wrap="square">
                <a:spAutoFit/>
              </a:bodyPr>
              <a:lstStyle/>
              <a:p>
                <a:pPr algn="ctr"/>
                <a:r>
                  <a:rPr lang="en-US" sz="1000" dirty="0" smtClean="0">
                    <a:latin typeface="Futura-Condensed-Normal" pitchFamily="2" charset="0"/>
                    <a:cs typeface="Futura Condensed"/>
                  </a:rPr>
                  <a:t>What can we create by building on others’ work?</a:t>
                </a:r>
                <a:endParaRPr lang="en-US" sz="1000" dirty="0">
                  <a:latin typeface="Futura-Condensed-Normal" pitchFamily="2" charset="0"/>
                  <a:cs typeface="Futura Condensed"/>
                </a:endParaRPr>
              </a:p>
            </p:txBody>
          </p:sp>
          <p:sp>
            <p:nvSpPr>
              <p:cNvPr id="16" name="Teardrop 15"/>
              <p:cNvSpPr/>
              <p:nvPr/>
            </p:nvSpPr>
            <p:spPr>
              <a:xfrm rot="8075815">
                <a:off x="6438964" y="7333120"/>
                <a:ext cx="877577" cy="877579"/>
              </a:xfrm>
              <a:prstGeom prst="teardrop">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7" name="TextBox 16"/>
              <p:cNvSpPr txBox="1"/>
              <p:nvPr/>
            </p:nvSpPr>
            <p:spPr>
              <a:xfrm>
                <a:off x="6413860" y="7627971"/>
                <a:ext cx="927786" cy="276999"/>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PASS IT ON</a:t>
                </a:r>
              </a:p>
            </p:txBody>
          </p:sp>
        </p:grpSp>
      </p:grpSp>
      <p:grpSp>
        <p:nvGrpSpPr>
          <p:cNvPr id="181" name="Group 180"/>
          <p:cNvGrpSpPr/>
          <p:nvPr/>
        </p:nvGrpSpPr>
        <p:grpSpPr>
          <a:xfrm>
            <a:off x="683601" y="6311267"/>
            <a:ext cx="6203684" cy="407337"/>
            <a:chOff x="683601" y="6311268"/>
            <a:chExt cx="6203684" cy="407337"/>
          </a:xfrm>
        </p:grpSpPr>
        <p:grpSp>
          <p:nvGrpSpPr>
            <p:cNvPr id="160" name="Group 159"/>
            <p:cNvGrpSpPr/>
            <p:nvPr/>
          </p:nvGrpSpPr>
          <p:grpSpPr>
            <a:xfrm>
              <a:off x="683601" y="6311268"/>
              <a:ext cx="4167778" cy="407337"/>
              <a:chOff x="683601" y="6311268"/>
              <a:chExt cx="4167778" cy="407337"/>
            </a:xfrm>
          </p:grpSpPr>
          <p:grpSp>
            <p:nvGrpSpPr>
              <p:cNvPr id="2" name="Group 1"/>
              <p:cNvGrpSpPr/>
              <p:nvPr/>
            </p:nvGrpSpPr>
            <p:grpSpPr>
              <a:xfrm>
                <a:off x="1867360" y="6311268"/>
                <a:ext cx="624587" cy="400094"/>
                <a:chOff x="1867360" y="6311268"/>
                <a:chExt cx="624587" cy="400094"/>
              </a:xfrm>
            </p:grpSpPr>
            <p:cxnSp>
              <p:nvCxnSpPr>
                <p:cNvPr id="142" name="Straight Connector 141"/>
                <p:cNvCxnSpPr/>
                <p:nvPr/>
              </p:nvCxnSpPr>
              <p:spPr>
                <a:xfrm flipH="1" flipV="1">
                  <a:off x="2175879" y="6529614"/>
                  <a:ext cx="3775" cy="181748"/>
                </a:xfrm>
                <a:prstGeom prst="line">
                  <a:avLst/>
                </a:prstGeom>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43" name="Rectangle 142"/>
                <p:cNvSpPr/>
                <p:nvPr/>
              </p:nvSpPr>
              <p:spPr>
                <a:xfrm>
                  <a:off x="1867360" y="6311268"/>
                  <a:ext cx="624587" cy="253916"/>
                </a:xfrm>
                <a:prstGeom prst="rect">
                  <a:avLst/>
                </a:prstGeom>
              </p:spPr>
              <p:txBody>
                <a:bodyPr wrap="none">
                  <a:spAutoFit/>
                </a:bodyPr>
                <a:lstStyle/>
                <a:p>
                  <a:pPr algn="ctr"/>
                  <a:r>
                    <a:rPr lang="en-US" sz="1050" dirty="0">
                      <a:latin typeface="Futura-Condensed-Normal" pitchFamily="2" charset="0"/>
                      <a:cs typeface="Futura Condensed"/>
                    </a:rPr>
                    <a:t>SESSION </a:t>
                  </a:r>
                  <a:r>
                    <a:rPr lang="en-US" sz="1050" dirty="0" smtClean="0">
                      <a:latin typeface="Futura-Condensed-Normal" pitchFamily="2" charset="0"/>
                      <a:cs typeface="Futura Condensed"/>
                    </a:rPr>
                    <a:t>2</a:t>
                  </a:r>
                  <a:endParaRPr lang="en-US" sz="1050" dirty="0">
                    <a:latin typeface="Futura-Condensed-Normal" pitchFamily="2" charset="0"/>
                  </a:endParaRPr>
                </a:p>
              </p:txBody>
            </p:sp>
          </p:grpSp>
          <p:grpSp>
            <p:nvGrpSpPr>
              <p:cNvPr id="144" name="Group 143"/>
              <p:cNvGrpSpPr/>
              <p:nvPr/>
            </p:nvGrpSpPr>
            <p:grpSpPr>
              <a:xfrm>
                <a:off x="3043772" y="6311268"/>
                <a:ext cx="624587" cy="405206"/>
                <a:chOff x="1867360" y="6306156"/>
                <a:chExt cx="624587" cy="405206"/>
              </a:xfrm>
            </p:grpSpPr>
            <p:cxnSp>
              <p:nvCxnSpPr>
                <p:cNvPr id="145" name="Straight Connector 144"/>
                <p:cNvCxnSpPr/>
                <p:nvPr/>
              </p:nvCxnSpPr>
              <p:spPr>
                <a:xfrm flipH="1" flipV="1">
                  <a:off x="2175879" y="6529614"/>
                  <a:ext cx="3775" cy="181748"/>
                </a:xfrm>
                <a:prstGeom prst="line">
                  <a:avLst/>
                </a:prstGeom>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46" name="Rectangle 145"/>
                <p:cNvSpPr/>
                <p:nvPr/>
              </p:nvSpPr>
              <p:spPr>
                <a:xfrm>
                  <a:off x="1867360" y="6306156"/>
                  <a:ext cx="624587" cy="253916"/>
                </a:xfrm>
                <a:prstGeom prst="rect">
                  <a:avLst/>
                </a:prstGeom>
              </p:spPr>
              <p:txBody>
                <a:bodyPr wrap="none">
                  <a:spAutoFit/>
                </a:bodyPr>
                <a:lstStyle/>
                <a:p>
                  <a:pPr algn="ctr"/>
                  <a:r>
                    <a:rPr lang="en-US" sz="1050" dirty="0">
                      <a:latin typeface="Futura-Condensed-Normal" pitchFamily="2" charset="0"/>
                      <a:cs typeface="Futura Condensed"/>
                    </a:rPr>
                    <a:t>SESSION 3</a:t>
                  </a:r>
                  <a:endParaRPr lang="en-US" sz="1050" dirty="0">
                    <a:latin typeface="Futura-Condensed-Normal" pitchFamily="2" charset="0"/>
                  </a:endParaRPr>
                </a:p>
              </p:txBody>
            </p:sp>
          </p:grpSp>
          <p:grpSp>
            <p:nvGrpSpPr>
              <p:cNvPr id="147" name="Group 146"/>
              <p:cNvGrpSpPr/>
              <p:nvPr/>
            </p:nvGrpSpPr>
            <p:grpSpPr>
              <a:xfrm>
                <a:off x="4217872" y="6311268"/>
                <a:ext cx="633507" cy="405206"/>
                <a:chOff x="1862900" y="6306156"/>
                <a:chExt cx="633507" cy="405206"/>
              </a:xfrm>
            </p:grpSpPr>
            <p:cxnSp>
              <p:nvCxnSpPr>
                <p:cNvPr id="148" name="Straight Connector 147"/>
                <p:cNvCxnSpPr/>
                <p:nvPr/>
              </p:nvCxnSpPr>
              <p:spPr>
                <a:xfrm flipH="1" flipV="1">
                  <a:off x="2175879" y="6529614"/>
                  <a:ext cx="3775" cy="181748"/>
                </a:xfrm>
                <a:prstGeom prst="line">
                  <a:avLst/>
                </a:prstGeom>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49" name="Rectangle 148"/>
                <p:cNvSpPr/>
                <p:nvPr/>
              </p:nvSpPr>
              <p:spPr>
                <a:xfrm>
                  <a:off x="1862900" y="6306156"/>
                  <a:ext cx="633507" cy="253916"/>
                </a:xfrm>
                <a:prstGeom prst="rect">
                  <a:avLst/>
                </a:prstGeom>
              </p:spPr>
              <p:txBody>
                <a:bodyPr wrap="none">
                  <a:spAutoFit/>
                </a:bodyPr>
                <a:lstStyle/>
                <a:p>
                  <a:pPr algn="ctr"/>
                  <a:r>
                    <a:rPr lang="en-US" sz="1050" dirty="0">
                      <a:latin typeface="Futura-Condensed-Normal" pitchFamily="2" charset="0"/>
                      <a:cs typeface="Futura Condensed"/>
                    </a:rPr>
                    <a:t>SESSION </a:t>
                  </a:r>
                  <a:r>
                    <a:rPr lang="en-US" sz="1050" dirty="0" smtClean="0">
                      <a:latin typeface="Futura-Condensed-Normal" pitchFamily="2" charset="0"/>
                      <a:cs typeface="Futura Condensed"/>
                    </a:rPr>
                    <a:t>4</a:t>
                  </a:r>
                  <a:endParaRPr lang="en-US" sz="1050" dirty="0">
                    <a:latin typeface="Futura-Condensed-Normal" pitchFamily="2" charset="0"/>
                  </a:endParaRPr>
                </a:p>
              </p:txBody>
            </p:sp>
          </p:grpSp>
          <p:grpSp>
            <p:nvGrpSpPr>
              <p:cNvPr id="3" name="Group 2"/>
              <p:cNvGrpSpPr/>
              <p:nvPr/>
            </p:nvGrpSpPr>
            <p:grpSpPr>
              <a:xfrm>
                <a:off x="683601" y="6311268"/>
                <a:ext cx="624587" cy="407337"/>
                <a:chOff x="683601" y="6311268"/>
                <a:chExt cx="624587" cy="407337"/>
              </a:xfrm>
            </p:grpSpPr>
            <p:cxnSp>
              <p:nvCxnSpPr>
                <p:cNvPr id="150" name="Straight Connector 149"/>
                <p:cNvCxnSpPr/>
                <p:nvPr/>
              </p:nvCxnSpPr>
              <p:spPr>
                <a:xfrm flipH="1" flipV="1">
                  <a:off x="992120" y="6536857"/>
                  <a:ext cx="3775" cy="181748"/>
                </a:xfrm>
                <a:prstGeom prst="line">
                  <a:avLst/>
                </a:prstGeom>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51" name="Rectangle 150"/>
                <p:cNvSpPr/>
                <p:nvPr/>
              </p:nvSpPr>
              <p:spPr>
                <a:xfrm>
                  <a:off x="683601" y="6311268"/>
                  <a:ext cx="624587" cy="253916"/>
                </a:xfrm>
                <a:prstGeom prst="rect">
                  <a:avLst/>
                </a:prstGeom>
              </p:spPr>
              <p:txBody>
                <a:bodyPr wrap="none">
                  <a:spAutoFit/>
                </a:bodyPr>
                <a:lstStyle/>
                <a:p>
                  <a:pPr algn="ctr"/>
                  <a:r>
                    <a:rPr lang="en-US" sz="1050" dirty="0">
                      <a:latin typeface="Futura-Condensed-Normal" pitchFamily="2" charset="0"/>
                      <a:cs typeface="Futura Condensed"/>
                    </a:rPr>
                    <a:t>SESSION 1</a:t>
                  </a:r>
                  <a:endParaRPr lang="en-US" sz="1050" dirty="0">
                    <a:latin typeface="Futura-Condensed-Normal" pitchFamily="2" charset="0"/>
                  </a:endParaRPr>
                </a:p>
              </p:txBody>
            </p:sp>
          </p:grpSp>
        </p:grpSp>
        <p:grpSp>
          <p:nvGrpSpPr>
            <p:cNvPr id="180" name="Group 179"/>
            <p:cNvGrpSpPr/>
            <p:nvPr/>
          </p:nvGrpSpPr>
          <p:grpSpPr>
            <a:xfrm>
              <a:off x="5700899" y="6311268"/>
              <a:ext cx="1186386" cy="403621"/>
              <a:chOff x="5700899" y="6311268"/>
              <a:chExt cx="1186386" cy="403621"/>
            </a:xfrm>
          </p:grpSpPr>
          <p:grpSp>
            <p:nvGrpSpPr>
              <p:cNvPr id="163" name="Group 162"/>
              <p:cNvGrpSpPr/>
              <p:nvPr/>
            </p:nvGrpSpPr>
            <p:grpSpPr>
              <a:xfrm>
                <a:off x="5700899" y="6433842"/>
                <a:ext cx="1186386" cy="281047"/>
                <a:chOff x="3490350" y="7146674"/>
                <a:chExt cx="1186386" cy="281047"/>
              </a:xfrm>
              <a:solidFill>
                <a:srgbClr val="AA28BA"/>
              </a:solidFill>
            </p:grpSpPr>
            <p:cxnSp>
              <p:nvCxnSpPr>
                <p:cNvPr id="173" name="Straight Connector 172"/>
                <p:cNvCxnSpPr/>
                <p:nvPr/>
              </p:nvCxnSpPr>
              <p:spPr>
                <a:xfrm flipH="1" flipV="1">
                  <a:off x="3490350" y="7146674"/>
                  <a:ext cx="3775" cy="281047"/>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74" name="Straight Connector 173"/>
                <p:cNvCxnSpPr/>
                <p:nvPr/>
              </p:nvCxnSpPr>
              <p:spPr>
                <a:xfrm flipH="1" flipV="1">
                  <a:off x="4672961" y="7146675"/>
                  <a:ext cx="3775" cy="281046"/>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75" name="Straight Connector 174"/>
                <p:cNvCxnSpPr/>
                <p:nvPr/>
              </p:nvCxnSpPr>
              <p:spPr>
                <a:xfrm>
                  <a:off x="3490350" y="7154071"/>
                  <a:ext cx="1186386" cy="0"/>
                </a:xfrm>
                <a:prstGeom prst="line">
                  <a:avLst/>
                </a:prstGeom>
                <a:grpFill/>
                <a:ln w="12700" cmpd="sng">
                  <a:solidFill>
                    <a:schemeClr val="tx1"/>
                  </a:solidFill>
                </a:ln>
              </p:spPr>
              <p:style>
                <a:lnRef idx="1">
                  <a:schemeClr val="dk1"/>
                </a:lnRef>
                <a:fillRef idx="0">
                  <a:schemeClr val="dk1"/>
                </a:fillRef>
                <a:effectRef idx="0">
                  <a:schemeClr val="dk1"/>
                </a:effectRef>
                <a:fontRef idx="minor">
                  <a:schemeClr val="tx1"/>
                </a:fontRef>
              </p:style>
            </p:cxnSp>
          </p:grpSp>
          <p:sp>
            <p:nvSpPr>
              <p:cNvPr id="179" name="Rectangle 178"/>
              <p:cNvSpPr/>
              <p:nvPr/>
            </p:nvSpPr>
            <p:spPr>
              <a:xfrm>
                <a:off x="5985572" y="6311268"/>
                <a:ext cx="624587" cy="253916"/>
              </a:xfrm>
              <a:prstGeom prst="rect">
                <a:avLst/>
              </a:prstGeom>
              <a:solidFill>
                <a:srgbClr val="FFFFFF"/>
              </a:solidFill>
            </p:spPr>
            <p:txBody>
              <a:bodyPr wrap="none">
                <a:spAutoFit/>
              </a:bodyPr>
              <a:lstStyle/>
              <a:p>
                <a:pPr algn="ctr"/>
                <a:r>
                  <a:rPr lang="en-US" sz="1050" dirty="0">
                    <a:latin typeface="Futura-Condensed-Normal" pitchFamily="2" charset="0"/>
                    <a:cs typeface="Futura Condensed"/>
                  </a:rPr>
                  <a:t>SESSION </a:t>
                </a:r>
                <a:r>
                  <a:rPr lang="en-US" sz="1050" dirty="0" smtClean="0">
                    <a:latin typeface="Futura-Condensed-Normal" pitchFamily="2" charset="0"/>
                    <a:cs typeface="Futura Condensed"/>
                  </a:rPr>
                  <a:t>5</a:t>
                </a:r>
                <a:endParaRPr lang="en-US" sz="1050" dirty="0">
                  <a:latin typeface="Futura-Condensed-Normal" pitchFamily="2" charset="0"/>
                </a:endParaRPr>
              </a:p>
            </p:txBody>
          </p:sp>
        </p:grpSp>
      </p:grpSp>
      <p:pic>
        <p:nvPicPr>
          <p:cNvPr id="64" name="Picture 63" descr="Screen Shot 2014-07-25 at 1.48.31 PM.png"/>
          <p:cNvPicPr>
            <a:picLocks noChangeAspect="1"/>
          </p:cNvPicPr>
          <p:nvPr/>
        </p:nvPicPr>
        <p:blipFill rotWithShape="1">
          <a:blip r:embed="rId2">
            <a:extLst>
              <a:ext uri="{28A0092B-C50C-407E-A947-70E740481C1C}">
                <a14:useLocalDpi xmlns:a14="http://schemas.microsoft.com/office/drawing/2010/main" xmlns="" val="0"/>
              </a:ext>
            </a:extLst>
          </a:blip>
          <a:srcRect l="244" t="3277" r="-953" b="27620"/>
          <a:stretch/>
        </p:blipFill>
        <p:spPr>
          <a:xfrm>
            <a:off x="467239" y="1704632"/>
            <a:ext cx="3339063" cy="2489085"/>
          </a:xfrm>
          <a:prstGeom prst="rect">
            <a:avLst/>
          </a:prstGeom>
        </p:spPr>
      </p:pic>
      <p:sp>
        <p:nvSpPr>
          <p:cNvPr id="62"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latin typeface="Futura-Condensed-Normal" pitchFamily="2" charset="0"/>
              </a:rPr>
              <a:t>57</a:t>
            </a:r>
            <a:endParaRPr lang="en-US" dirty="0">
              <a:latin typeface="Futura-Condensed-Normal" pitchFamily="2" charset="0"/>
            </a:endParaRPr>
          </a:p>
        </p:txBody>
      </p:sp>
      <p:grpSp>
        <p:nvGrpSpPr>
          <p:cNvPr id="4" name="Group 3"/>
          <p:cNvGrpSpPr/>
          <p:nvPr/>
        </p:nvGrpSpPr>
        <p:grpSpPr>
          <a:xfrm>
            <a:off x="-1" y="656089"/>
            <a:ext cx="7582143" cy="479582"/>
            <a:chOff x="-1" y="656089"/>
            <a:chExt cx="7582143" cy="479582"/>
          </a:xfrm>
        </p:grpSpPr>
        <p:sp>
          <p:nvSpPr>
            <p:cNvPr id="65" name="Rectangle 13"/>
            <p:cNvSpPr/>
            <p:nvPr/>
          </p:nvSpPr>
          <p:spPr>
            <a:xfrm>
              <a:off x="-1" y="656089"/>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6" name="TextBox 65"/>
            <p:cNvSpPr txBox="1"/>
            <p:nvPr/>
          </p:nvSpPr>
          <p:spPr>
            <a:xfrm>
              <a:off x="3870105" y="656089"/>
              <a:ext cx="3464341"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CHOOSE YOUR OWN ADVENTURE</a:t>
              </a:r>
              <a:endParaRPr lang="en-US" sz="2400" dirty="0">
                <a:solidFill>
                  <a:schemeClr val="bg1"/>
                </a:solidFill>
                <a:latin typeface="Futura-Condensed-Normal" pitchFamily="2" charset="0"/>
                <a:cs typeface="Futura Condensed"/>
              </a:endParaRPr>
            </a:p>
          </p:txBody>
        </p:sp>
      </p:grpSp>
      <p:grpSp>
        <p:nvGrpSpPr>
          <p:cNvPr id="5" name="Group 4"/>
          <p:cNvGrpSpPr/>
          <p:nvPr/>
        </p:nvGrpSpPr>
        <p:grpSpPr>
          <a:xfrm>
            <a:off x="-1" y="5264155"/>
            <a:ext cx="7582144" cy="479582"/>
            <a:chOff x="-1" y="5264155"/>
            <a:chExt cx="7582144" cy="479582"/>
          </a:xfrm>
        </p:grpSpPr>
        <p:sp>
          <p:nvSpPr>
            <p:cNvPr id="68" name="Rectangle 13"/>
            <p:cNvSpPr/>
            <p:nvPr/>
          </p:nvSpPr>
          <p:spPr>
            <a:xfrm>
              <a:off x="-1" y="5264155"/>
              <a:ext cx="7582144"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9" name="TextBox 68"/>
            <p:cNvSpPr txBox="1"/>
            <p:nvPr/>
          </p:nvSpPr>
          <p:spPr>
            <a:xfrm>
              <a:off x="5223496" y="5264155"/>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POSSIBLE PATH</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6335603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3821931"/>
            <a:chOff x="422410" y="2830659"/>
            <a:chExt cx="3324338" cy="3821931"/>
          </a:xfrm>
        </p:grpSpPr>
        <p:sp>
          <p:nvSpPr>
            <p:cNvPr id="14" name="TextBox 13"/>
            <p:cNvSpPr txBox="1"/>
            <p:nvPr/>
          </p:nvSpPr>
          <p:spPr>
            <a:xfrm>
              <a:off x="515544" y="3328603"/>
              <a:ext cx="3231204" cy="3323987"/>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Optionally, show example projects from the </a:t>
              </a:r>
              <a:r>
                <a:rPr lang="en-US" sz="1200" spc="-20" dirty="0" smtClean="0">
                  <a:latin typeface="Futura-Condensed-Normal" pitchFamily="2" charset="0"/>
                  <a:cs typeface="Futura Condensed"/>
                </a:rPr>
                <a:t>Characters </a:t>
              </a:r>
              <a:r>
                <a:rPr lang="en-US" sz="1200" dirty="0" smtClean="0">
                  <a:latin typeface="Futura-Condensed-Normal" pitchFamily="2" charset="0"/>
                  <a:cs typeface="Futura Condensed"/>
                </a:rPr>
                <a:t>studio </a:t>
              </a:r>
              <a:r>
                <a:rPr lang="en-US" sz="1200" dirty="0">
                  <a:latin typeface="Futura-Condensed-Normal" pitchFamily="2" charset="0"/>
                  <a:cs typeface="Futura Condensed"/>
                </a:rPr>
                <a:t>and</a:t>
              </a:r>
              <a:r>
                <a:rPr lang="en-US" sz="1200" spc="-20" dirty="0">
                  <a:latin typeface="Futura-Condensed-Normal" pitchFamily="2" charset="0"/>
                  <a:cs typeface="Futura Condensed"/>
                </a:rPr>
                <a:t> have the </a:t>
              </a:r>
              <a:r>
                <a:rPr lang="en-US" sz="1200" spc="-20" dirty="0" smtClean="0">
                  <a:latin typeface="Futura-Condensed-Normal" pitchFamily="2" charset="0"/>
                  <a:cs typeface="Futura Condensed"/>
                </a:rPr>
                <a:t>Characters handout </a:t>
              </a:r>
              <a:r>
                <a:rPr lang="en-US" sz="1200" spc="-20" dirty="0">
                  <a:latin typeface="Futura-Condensed-Normal" pitchFamily="2" charset="0"/>
                  <a:cs typeface="Futura Condensed"/>
                </a:rPr>
                <a:t>available to guide students.</a:t>
              </a:r>
            </a:p>
            <a:p>
              <a:endParaRPr lang="en-US" sz="600" dirty="0">
                <a:latin typeface="Futura-Condensed-Normal" pitchFamily="2" charset="0"/>
                <a:cs typeface="Futura Condensed"/>
              </a:endParaRPr>
            </a:p>
            <a:p>
              <a:pPr marL="171450" indent="-171450">
                <a:buFont typeface="Wingdings" charset="2"/>
                <a:buChar char="q"/>
              </a:pPr>
              <a:r>
                <a:rPr lang="en-US" sz="1200" dirty="0">
                  <a:latin typeface="Futura-Condensed-Normal" pitchFamily="2" charset="0"/>
                  <a:cs typeface="Futura Condensed"/>
                </a:rPr>
                <a:t>Give students time to create their own Scratch blocks using the Make a Block feature found in the More Blocks category. Help them design two sprites </a:t>
              </a:r>
              <a:r>
                <a:rPr lang="en-US" sz="1200" dirty="0" smtClean="0">
                  <a:latin typeface="Futura-Condensed-Normal" pitchFamily="2" charset="0"/>
                  <a:cs typeface="Futura Condensed"/>
                </a:rPr>
                <a:t>or “characters” that </a:t>
              </a:r>
              <a:r>
                <a:rPr lang="en-US" sz="1200" dirty="0">
                  <a:latin typeface="Futura-Condensed-Normal" pitchFamily="2" charset="0"/>
                  <a:cs typeface="Futura Condensed"/>
                </a:rPr>
                <a:t>each have two behaviors</a:t>
              </a:r>
              <a:r>
                <a:rPr lang="en-US" sz="1200" dirty="0" smtClean="0">
                  <a:latin typeface="Futura-Condensed-Normal" pitchFamily="2" charset="0"/>
                  <a:cs typeface="Futura Condensed"/>
                </a:rPr>
                <a:t>. Optionally, conduct a walkthrough of the Make a Block feature together as a class.</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Allow </a:t>
              </a:r>
              <a:r>
                <a:rPr lang="en-US" sz="1200" dirty="0">
                  <a:latin typeface="Futura-Condensed-Normal" pitchFamily="2" charset="0"/>
                  <a:cs typeface="Futura Condensed"/>
                </a:rPr>
                <a:t>students to </a:t>
              </a:r>
              <a:r>
                <a:rPr lang="en-US" sz="1200" dirty="0" smtClean="0">
                  <a:latin typeface="Futura-Condensed-Normal" pitchFamily="2" charset="0"/>
                  <a:cs typeface="Futura Condensed"/>
                </a:rPr>
                <a:t>share their characters and behaviors with </a:t>
              </a:r>
              <a:r>
                <a:rPr lang="en-US" sz="1200" dirty="0">
                  <a:latin typeface="Futura-Condensed-Normal" pitchFamily="2" charset="0"/>
                  <a:cs typeface="Futura Condensed"/>
                </a:rPr>
                <a:t>one </a:t>
              </a:r>
              <a:r>
                <a:rPr lang="en-US" sz="1200" dirty="0" smtClean="0">
                  <a:latin typeface="Futura-Condensed-Normal" pitchFamily="2" charset="0"/>
                  <a:cs typeface="Futura Condensed"/>
                </a:rPr>
                <a:t>another. </a:t>
              </a:r>
              <a:r>
                <a:rPr lang="en-US" sz="1200" dirty="0">
                  <a:latin typeface="Futura-Condensed-Normal" pitchFamily="2" charset="0"/>
                  <a:cs typeface="Futura Condensed"/>
                </a:rPr>
                <a:t>We suggest the </a:t>
              </a:r>
              <a:r>
                <a:rPr lang="en-US" sz="1200" dirty="0" smtClean="0">
                  <a:latin typeface="Futura-Condensed-Normal" pitchFamily="2" charset="0"/>
                  <a:cs typeface="Futura Condensed"/>
                </a:rPr>
                <a:t>design </a:t>
              </a:r>
              <a:r>
                <a:rPr lang="en-US" sz="1200" dirty="0">
                  <a:latin typeface="Futura-Condensed-Normal" pitchFamily="2" charset="0"/>
                  <a:cs typeface="Futura Condensed"/>
                </a:rPr>
                <a:t>d</a:t>
              </a:r>
              <a:r>
                <a:rPr lang="en-US" sz="1200" dirty="0" smtClean="0">
                  <a:latin typeface="Futura-Condensed-Normal" pitchFamily="2" charset="0"/>
                  <a:cs typeface="Futura Condensed"/>
                </a:rPr>
                <a:t>emo </a:t>
              </a:r>
              <a:r>
                <a:rPr lang="en-US" sz="1200" dirty="0">
                  <a:latin typeface="Futura-Condensed-Normal" pitchFamily="2" charset="0"/>
                  <a:cs typeface="Futura Condensed"/>
                </a:rPr>
                <a:t>activity</a:t>
              </a:r>
              <a:r>
                <a:rPr lang="en-US" sz="1200" dirty="0" smtClean="0">
                  <a:latin typeface="Futura-Condensed-Normal" pitchFamily="2" charset="0"/>
                  <a:cs typeface="Futura Condensed"/>
                </a:rPr>
                <a:t>: invite a few students to present their work to the class and demonstrate how they implemented the Make a Block feature. </a:t>
              </a:r>
              <a:r>
                <a:rPr lang="en-US" sz="1200" spc="-10" dirty="0" smtClean="0">
                  <a:latin typeface="Futura-Condensed-Normal" pitchFamily="2" charset="0"/>
                  <a:cs typeface="Futura Condensed"/>
                </a:rPr>
                <a:t>Optionally</a:t>
              </a:r>
              <a:r>
                <a:rPr lang="en-US" sz="1200" spc="-10" dirty="0">
                  <a:latin typeface="Futura-Condensed-Normal" pitchFamily="2" charset="0"/>
                  <a:cs typeface="Futura Condensed"/>
                </a:rPr>
                <a:t>, have students add their projects to the </a:t>
              </a:r>
              <a:r>
                <a:rPr lang="en-US" sz="1200" spc="-20" dirty="0" smtClean="0">
                  <a:latin typeface="Futura-Condensed-Normal" pitchFamily="2" charset="0"/>
                  <a:cs typeface="Futura Condensed"/>
                </a:rPr>
                <a:t>Characters </a:t>
              </a:r>
              <a:r>
                <a:rPr lang="en-US" sz="1200" spc="-10" dirty="0" smtClean="0">
                  <a:latin typeface="Futura-Condensed-Normal" pitchFamily="2" charset="0"/>
                  <a:cs typeface="Futura Condensed"/>
                </a:rPr>
                <a:t>studio </a:t>
              </a:r>
              <a:r>
                <a:rPr lang="en-US" sz="1200" spc="-10" dirty="0">
                  <a:latin typeface="Futura-Condensed-Normal" pitchFamily="2" charset="0"/>
                  <a:cs typeface="Futura Condensed"/>
                </a:rPr>
                <a:t>or a </a:t>
              </a:r>
              <a:r>
                <a:rPr lang="en-US" sz="1200" spc="-10" dirty="0" smtClean="0">
                  <a:latin typeface="Futura-Condensed-Normal" pitchFamily="2" charset="0"/>
                  <a:cs typeface="Futura Condensed"/>
                </a:rPr>
                <a:t>separate class </a:t>
              </a:r>
              <a:r>
                <a:rPr lang="en-US" sz="1200" spc="-10" dirty="0">
                  <a:latin typeface="Futura-Condensed-Normal" pitchFamily="2" charset="0"/>
                  <a:cs typeface="Futura Condensed"/>
                </a:rPr>
                <a:t>studio.</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22219" y="795405"/>
            <a:ext cx="2999848" cy="1415772"/>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smtClean="0">
                <a:solidFill>
                  <a:srgbClr val="000000"/>
                </a:solidFill>
                <a:latin typeface="Futura-Condensed-Normal" pitchFamily="2" charset="0"/>
                <a:cs typeface="Futura Condensed"/>
              </a:rPr>
              <a:t>experiment </a:t>
            </a:r>
            <a:r>
              <a:rPr lang="en-US" sz="1200" dirty="0">
                <a:solidFill>
                  <a:srgbClr val="000000"/>
                </a:solidFill>
                <a:latin typeface="Futura-Condensed-Normal" pitchFamily="2" charset="0"/>
                <a:cs typeface="Futura Condensed"/>
              </a:rPr>
              <a:t>with defining behaviors for characters </a:t>
            </a:r>
            <a:r>
              <a:rPr lang="en-US" sz="1200" dirty="0" smtClean="0">
                <a:solidFill>
                  <a:srgbClr val="000000"/>
                </a:solidFill>
                <a:latin typeface="Futura-Condensed-Normal" pitchFamily="2" charset="0"/>
                <a:cs typeface="Futura Condensed"/>
              </a:rPr>
              <a:t>using Scratch’s Make </a:t>
            </a:r>
            <a:r>
              <a:rPr lang="en-US" sz="1200" dirty="0">
                <a:solidFill>
                  <a:srgbClr val="000000"/>
                </a:solidFill>
                <a:latin typeface="Futura-Condensed-Normal" pitchFamily="2" charset="0"/>
                <a:cs typeface="Futura Condensed"/>
              </a:rPr>
              <a:t>a </a:t>
            </a:r>
            <a:r>
              <a:rPr lang="en-US" sz="1200" dirty="0" smtClean="0">
                <a:solidFill>
                  <a:srgbClr val="000000"/>
                </a:solidFill>
                <a:latin typeface="Futura-Condensed-Normal" pitchFamily="2" charset="0"/>
                <a:cs typeface="Futura Condensed"/>
              </a:rPr>
              <a:t>Block feature</a:t>
            </a:r>
          </a:p>
          <a:p>
            <a:pPr marL="171450" indent="-171450">
              <a:buFont typeface="Lucida Grande"/>
              <a:buChar char="+"/>
            </a:pPr>
            <a:r>
              <a:rPr lang="en-US" sz="1200" dirty="0">
                <a:latin typeface="Futura-Condensed-Normal" pitchFamily="2" charset="0"/>
                <a:cs typeface="Futura Condensed"/>
              </a:rPr>
              <a:t>gain more familiarity with the computational concepts of events and </a:t>
            </a:r>
            <a:r>
              <a:rPr lang="en-US" sz="1200" dirty="0" smtClean="0">
                <a:latin typeface="Futura-Condensed-Normal" pitchFamily="2" charset="0"/>
                <a:cs typeface="Futura Condensed"/>
              </a:rPr>
              <a:t>parallelism and </a:t>
            </a:r>
            <a:r>
              <a:rPr lang="en-US" sz="1200" dirty="0">
                <a:latin typeface="Futura-Condensed-Normal" pitchFamily="2" charset="0"/>
                <a:cs typeface="Futura Condensed"/>
              </a:rPr>
              <a:t>the practice of experimenting and </a:t>
            </a:r>
            <a:r>
              <a:rPr lang="en-US" sz="1200" dirty="0" smtClean="0">
                <a:latin typeface="Futura-Condensed-Normal" pitchFamily="2" charset="0"/>
                <a:cs typeface="Futura Condensed"/>
              </a:rPr>
              <a:t>iterating</a:t>
            </a:r>
            <a:endParaRPr lang="en-US" sz="1200" dirty="0">
              <a:latin typeface="Futura-Condensed-Normal" pitchFamily="2" charset="0"/>
              <a:cs typeface="Futura Condensed"/>
            </a:endParaRPr>
          </a:p>
        </p:txBody>
      </p:sp>
      <p:sp>
        <p:nvSpPr>
          <p:cNvPr id="42" name="TextBox 41"/>
          <p:cNvSpPr txBox="1"/>
          <p:nvPr/>
        </p:nvSpPr>
        <p:spPr>
          <a:xfrm>
            <a:off x="1308420" y="647673"/>
            <a:ext cx="2815942" cy="784830"/>
          </a:xfrm>
          <a:prstGeom prst="rect">
            <a:avLst/>
          </a:prstGeom>
          <a:noFill/>
        </p:spPr>
        <p:txBody>
          <a:bodyPr wrap="square" rtlCol="0">
            <a:spAutoFit/>
          </a:bodyPr>
          <a:lstStyle/>
          <a:p>
            <a:r>
              <a:rPr lang="en-US" sz="4500" dirty="0" smtClean="0">
                <a:latin typeface="Futura-Condensed-Normal" pitchFamily="2" charset="0"/>
                <a:cs typeface="Futura Condensed"/>
              </a:rPr>
              <a:t>CHARACTERS</a:t>
            </a:r>
          </a:p>
        </p:txBody>
      </p:sp>
      <p:grpSp>
        <p:nvGrpSpPr>
          <p:cNvPr id="50" name="Group 49"/>
          <p:cNvGrpSpPr/>
          <p:nvPr/>
        </p:nvGrpSpPr>
        <p:grpSpPr>
          <a:xfrm>
            <a:off x="4007796" y="2832776"/>
            <a:ext cx="3307404" cy="1142158"/>
            <a:chOff x="3992282" y="2832776"/>
            <a:chExt cx="3307404" cy="1142158"/>
          </a:xfrm>
        </p:grpSpPr>
        <p:sp>
          <p:nvSpPr>
            <p:cNvPr id="52" name="TextBox 51"/>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Characters </a:t>
              </a:r>
              <a:r>
                <a:rPr lang="en-US" sz="1200" dirty="0">
                  <a:latin typeface="Futura-Condensed-Normal" pitchFamily="2" charset="0"/>
                  <a:cs typeface="Futura Condensed"/>
                </a:rPr>
                <a:t>h</a:t>
              </a:r>
              <a:r>
                <a:rPr lang="en-US" sz="1200" dirty="0" smtClean="0">
                  <a:latin typeface="Futura-Condensed-Normal" pitchFamily="2" charset="0"/>
                  <a:cs typeface="Futura Condensed"/>
                </a:rPr>
                <a:t>andout</a:t>
              </a:r>
            </a:p>
            <a:p>
              <a:pPr marL="171450" indent="-171450">
                <a:buFont typeface="Wingdings" charset="2"/>
                <a:buChar char="q"/>
              </a:pPr>
              <a:r>
                <a:rPr lang="en-US" sz="1200" spc="-20" dirty="0" smtClean="0">
                  <a:latin typeface="Futura-Condensed-Normal" pitchFamily="2" charset="0"/>
                  <a:cs typeface="Futura Condensed"/>
                </a:rPr>
                <a:t>Characters </a:t>
              </a:r>
              <a:r>
                <a:rPr lang="en-US" sz="1200" dirty="0" smtClean="0">
                  <a:latin typeface="Futura-Condensed-Normal" pitchFamily="2" charset="0"/>
                  <a:cs typeface="Futura Condensed"/>
                </a:rPr>
                <a:t>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/studios/475545</a:t>
              </a:r>
            </a:p>
          </p:txBody>
        </p:sp>
        <p:sp>
          <p:nvSpPr>
            <p:cNvPr id="54" name="TextBox 53"/>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55" name="Straight Connector 5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007796" y="4085846"/>
            <a:ext cx="3307404" cy="957492"/>
            <a:chOff x="3992282" y="2832776"/>
            <a:chExt cx="3307404" cy="957492"/>
          </a:xfrm>
        </p:grpSpPr>
        <p:sp>
          <p:nvSpPr>
            <p:cNvPr id="57" name="TextBox 56"/>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solidFill>
                    <a:srgbClr val="000000"/>
                  </a:solidFill>
                  <a:latin typeface="Futura-Condensed-Normal" pitchFamily="2" charset="0"/>
                  <a:cs typeface="Futura Condensed"/>
                </a:rPr>
                <a:t>How would you explain </a:t>
              </a:r>
              <a:r>
                <a:rPr lang="en-US" sz="1200" dirty="0" smtClean="0">
                  <a:solidFill>
                    <a:srgbClr val="000000"/>
                  </a:solidFill>
                  <a:latin typeface="Futura-Condensed-Normal" pitchFamily="2" charset="0"/>
                  <a:cs typeface="Futura Condensed"/>
                </a:rPr>
                <a:t>Make </a:t>
              </a:r>
              <a:r>
                <a:rPr lang="en-US" sz="1200" dirty="0">
                  <a:solidFill>
                    <a:srgbClr val="000000"/>
                  </a:solidFill>
                  <a:latin typeface="Futura-Condensed-Normal" pitchFamily="2" charset="0"/>
                  <a:cs typeface="Futura Condensed"/>
                </a:rPr>
                <a:t>a </a:t>
              </a:r>
              <a:r>
                <a:rPr lang="en-US" sz="1200" dirty="0" smtClean="0">
                  <a:solidFill>
                    <a:srgbClr val="000000"/>
                  </a:solidFill>
                  <a:latin typeface="Futura-Condensed-Normal" pitchFamily="2" charset="0"/>
                  <a:cs typeface="Futura Condensed"/>
                </a:rPr>
                <a:t>Block </a:t>
              </a:r>
              <a:r>
                <a:rPr lang="en-US" sz="1200" dirty="0">
                  <a:solidFill>
                    <a:srgbClr val="000000"/>
                  </a:solidFill>
                  <a:latin typeface="Futura-Condensed-Normal" pitchFamily="2" charset="0"/>
                  <a:cs typeface="Futura Condensed"/>
                </a:rPr>
                <a:t>to someone else? </a:t>
              </a:r>
            </a:p>
            <a:p>
              <a:pPr marL="171450" indent="-171450">
                <a:buFont typeface="Lucida Grande"/>
                <a:buChar char="+"/>
              </a:pPr>
              <a:r>
                <a:rPr lang="en-US" sz="1200" dirty="0">
                  <a:solidFill>
                    <a:srgbClr val="000000"/>
                  </a:solidFill>
                  <a:latin typeface="Futura-Condensed-Normal" pitchFamily="2" charset="0"/>
                  <a:cs typeface="Futura Condensed"/>
                </a:rPr>
                <a:t>When might you use </a:t>
              </a:r>
              <a:r>
                <a:rPr lang="en-US" sz="1200" dirty="0" smtClean="0">
                  <a:solidFill>
                    <a:srgbClr val="000000"/>
                  </a:solidFill>
                  <a:latin typeface="Futura-Condensed-Normal" pitchFamily="2" charset="0"/>
                  <a:cs typeface="Futura Condensed"/>
                </a:rPr>
                <a:t>Make </a:t>
              </a:r>
              <a:r>
                <a:rPr lang="en-US" sz="1200" dirty="0">
                  <a:solidFill>
                    <a:srgbClr val="000000"/>
                  </a:solidFill>
                  <a:latin typeface="Futura-Condensed-Normal" pitchFamily="2" charset="0"/>
                  <a:cs typeface="Futura Condensed"/>
                </a:rPr>
                <a:t>a </a:t>
              </a:r>
              <a:r>
                <a:rPr lang="en-US" sz="1200" dirty="0" smtClean="0">
                  <a:solidFill>
                    <a:srgbClr val="000000"/>
                  </a:solidFill>
                  <a:latin typeface="Futura-Condensed-Normal" pitchFamily="2" charset="0"/>
                  <a:cs typeface="Futura Condensed"/>
                </a:rPr>
                <a:t>Block?</a:t>
              </a:r>
              <a:endParaRPr lang="en-US" sz="1200" dirty="0">
                <a:solidFill>
                  <a:srgbClr val="000000"/>
                </a:solidFill>
                <a:latin typeface="Futura-Condensed-Normal" pitchFamily="2" charset="0"/>
                <a:cs typeface="Futura Condensed"/>
              </a:endParaRPr>
            </a:p>
          </p:txBody>
        </p:sp>
        <p:sp>
          <p:nvSpPr>
            <p:cNvPr id="58" name="TextBox 57"/>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3" name="Straight Connector 62"/>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4007796" y="5161098"/>
            <a:ext cx="3307404" cy="1326824"/>
            <a:chOff x="3992282" y="2832776"/>
            <a:chExt cx="3307404" cy="1326824"/>
          </a:xfrm>
        </p:grpSpPr>
        <p:sp>
          <p:nvSpPr>
            <p:cNvPr id="65" name="TextBox 64"/>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Do projects include two sprites that each have two behaviors using the Make a Block feature?</a:t>
              </a:r>
            </a:p>
            <a:p>
              <a:pPr marL="171450" indent="-171450">
                <a:buFont typeface="Lucida Grande"/>
                <a:buChar char="+"/>
              </a:pPr>
              <a:r>
                <a:rPr lang="en-US" sz="1200" dirty="0" smtClean="0">
                  <a:latin typeface="Futura-Condensed-Normal" pitchFamily="2" charset="0"/>
                  <a:cs typeface="Futura Condensed"/>
                </a:rPr>
                <a:t>Can students explain how to use the Make a Block feature to each other and to you?</a:t>
              </a:r>
              <a:endParaRPr lang="en-US" sz="1200" dirty="0">
                <a:latin typeface="Futura-Condensed-Normal" pitchFamily="2" charset="0"/>
                <a:cs typeface="Futura Condensed"/>
              </a:endParaRPr>
            </a:p>
          </p:txBody>
        </p:sp>
        <p:sp>
          <p:nvSpPr>
            <p:cNvPr id="69" name="TextBox 6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75" name="Straight Connector 7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457995" y="7630731"/>
            <a:ext cx="6857205" cy="352518"/>
            <a:chOff x="457995" y="7630731"/>
            <a:chExt cx="6857205" cy="352518"/>
          </a:xfrm>
        </p:grpSpPr>
        <p:sp>
          <p:nvSpPr>
            <p:cNvPr id="77" name="TextBox 76"/>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80" name="Straight Connector 79"/>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82" name="Straight Connector 81"/>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4104914" y="8217641"/>
            <a:ext cx="3117152" cy="1158779"/>
            <a:chOff x="3746748" y="8217641"/>
            <a:chExt cx="3475318" cy="1158779"/>
          </a:xfrm>
        </p:grpSpPr>
        <p:sp>
          <p:nvSpPr>
            <p:cNvPr id="84" name="TextBox 83"/>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5" name="Group 84"/>
            <p:cNvGrpSpPr/>
            <p:nvPr/>
          </p:nvGrpSpPr>
          <p:grpSpPr>
            <a:xfrm>
              <a:off x="4076948" y="8385986"/>
              <a:ext cx="3145118" cy="883399"/>
              <a:chOff x="3891832" y="8385983"/>
              <a:chExt cx="3321768" cy="883398"/>
            </a:xfrm>
          </p:grpSpPr>
          <p:cxnSp>
            <p:nvCxnSpPr>
              <p:cNvPr id="86" name="Straight Connector 85"/>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0" name="TextBox 89"/>
          <p:cNvSpPr txBox="1"/>
          <p:nvPr/>
        </p:nvSpPr>
        <p:spPr>
          <a:xfrm>
            <a:off x="551129" y="8142739"/>
            <a:ext cx="3231204" cy="1200329"/>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If students are struggling with figuring out how to use the Make a Block feature, invite them to explore how others implemented the feature by investigating the code of projects in the Characters studio</a:t>
            </a:r>
            <a:r>
              <a:rPr lang="en-US" sz="1200" dirty="0" smtClean="0">
                <a:latin typeface="Futura-Condensed-Normal" pitchFamily="2" charset="0"/>
                <a:cs typeface="Futura Condensed"/>
              </a:rPr>
              <a:t>.</a:t>
            </a:r>
          </a:p>
          <a:p>
            <a:pPr marL="171450" indent="-171450">
              <a:buFont typeface="Lucida Grande"/>
              <a:buChar char="+"/>
            </a:pPr>
            <a:r>
              <a:rPr lang="en-US" sz="1200" dirty="0" smtClean="0">
                <a:latin typeface="Futura-Condensed-Normal" pitchFamily="2" charset="0"/>
                <a:cs typeface="Futura Condensed"/>
              </a:rPr>
              <a:t>Learn more about the </a:t>
            </a:r>
            <a:r>
              <a:rPr lang="en-US" sz="1200" dirty="0">
                <a:latin typeface="Futura-Condensed-Normal" pitchFamily="2" charset="0"/>
                <a:cs typeface="Futura Condensed"/>
              </a:rPr>
              <a:t>Make a Block </a:t>
            </a:r>
            <a:r>
              <a:rPr lang="en-US" sz="1200" dirty="0" smtClean="0">
                <a:latin typeface="Futura-Condensed-Normal" pitchFamily="2" charset="0"/>
                <a:cs typeface="Futura Condensed"/>
              </a:rPr>
              <a:t>feature in this video tutorial: </a:t>
            </a:r>
            <a:r>
              <a:rPr lang="en-US" sz="1200" dirty="0">
                <a:latin typeface="Futura-Condensed-Normal" pitchFamily="2" charset="0"/>
                <a:cs typeface="Futura Condensed"/>
              </a:rPr>
              <a:t>http://</a:t>
            </a:r>
            <a:r>
              <a:rPr lang="en-US" sz="1200" dirty="0" err="1">
                <a:latin typeface="Futura-Condensed-Normal" pitchFamily="2" charset="0"/>
                <a:cs typeface="Futura Condensed"/>
              </a:rPr>
              <a:t>bit.ly</a:t>
            </a:r>
            <a:r>
              <a:rPr lang="en-US" sz="1200" dirty="0">
                <a:latin typeface="Futura-Condensed-Normal" pitchFamily="2" charset="0"/>
                <a:cs typeface="Futura Condensed"/>
              </a:rPr>
              <a:t>/</a:t>
            </a:r>
            <a:r>
              <a:rPr lang="en-US" sz="1200" dirty="0" err="1" smtClean="0">
                <a:latin typeface="Futura-Condensed-Normal" pitchFamily="2" charset="0"/>
                <a:cs typeface="Futura Condensed"/>
              </a:rPr>
              <a:t>makeablock</a:t>
            </a:r>
            <a:endParaRPr lang="en-US" sz="1200" dirty="0">
              <a:latin typeface="Futura-Condensed-Normal" pitchFamily="2" charset="0"/>
              <a:cs typeface="Futura Condensed"/>
            </a:endParaRPr>
          </a:p>
        </p:txBody>
      </p:sp>
      <p:sp>
        <p:nvSpPr>
          <p:cNvPr id="105" name="TextBox 104"/>
          <p:cNvSpPr txBox="1"/>
          <p:nvPr/>
        </p:nvSpPr>
        <p:spPr>
          <a:xfrm>
            <a:off x="2535517"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106" name="Picture 105"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4069" y="1752620"/>
            <a:ext cx="329184" cy="329184"/>
          </a:xfrm>
          <a:prstGeom prst="rect">
            <a:avLst/>
          </a:prstGeom>
        </p:spPr>
      </p:pic>
      <p:grpSp>
        <p:nvGrpSpPr>
          <p:cNvPr id="107" name="Group 106"/>
          <p:cNvGrpSpPr/>
          <p:nvPr/>
        </p:nvGrpSpPr>
        <p:grpSpPr>
          <a:xfrm>
            <a:off x="3669538" y="794340"/>
            <a:ext cx="442062" cy="1123360"/>
            <a:chOff x="2853673" y="794340"/>
            <a:chExt cx="442062" cy="1123360"/>
          </a:xfrm>
        </p:grpSpPr>
        <p:cxnSp>
          <p:nvCxnSpPr>
            <p:cNvPr id="108" name="Straight Connector 107"/>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51129" y="-5905"/>
            <a:ext cx="493776" cy="2791968"/>
            <a:chOff x="551129" y="-5905"/>
            <a:chExt cx="493776" cy="2791968"/>
          </a:xfrm>
        </p:grpSpPr>
        <p:pic>
          <p:nvPicPr>
            <p:cNvPr id="4" name="Picture 3"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5905"/>
              <a:ext cx="493776" cy="2791968"/>
            </a:xfrm>
            <a:prstGeom prst="rect">
              <a:avLst/>
            </a:prstGeom>
          </p:spPr>
        </p:pic>
        <p:sp>
          <p:nvSpPr>
            <p:cNvPr id="46" name="TextBox 45"/>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3</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
        <p:nvSpPr>
          <p:cNvPr id="47" name="Isosceles Triangle 46"/>
          <p:cNvSpPr/>
          <p:nvPr/>
        </p:nvSpPr>
        <p:spPr>
          <a:xfrm>
            <a:off x="551130" y="2542158"/>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58</a:t>
            </a:r>
            <a:endParaRPr lang="en-US" dirty="0">
              <a:latin typeface="Futura-Condensed-Normal" pitchFamily="2" charset="0"/>
            </a:endParaRPr>
          </a:p>
        </p:txBody>
      </p:sp>
    </p:spTree>
    <p:extLst>
      <p:ext uri="{BB962C8B-B14F-4D97-AF65-F5344CB8AC3E}">
        <p14:creationId xmlns:p14="http://schemas.microsoft.com/office/powerpoint/2010/main" xmlns="" val="2824094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29 at 4.58.31 PM.png"/>
          <p:cNvPicPr>
            <a:picLocks noChangeAspect="1"/>
          </p:cNvPicPr>
          <p:nvPr/>
        </p:nvPicPr>
        <p:blipFill rotWithShape="1">
          <a:blip r:embed="rId3">
            <a:extLst>
              <a:ext uri="{28A0092B-C50C-407E-A947-70E740481C1C}">
                <a14:useLocalDpi xmlns:a14="http://schemas.microsoft.com/office/drawing/2010/main" xmlns="" val="0"/>
              </a:ext>
            </a:extLst>
          </a:blip>
          <a:srcRect r="3774" b="4602"/>
          <a:stretch/>
        </p:blipFill>
        <p:spPr>
          <a:xfrm>
            <a:off x="3557730" y="781341"/>
            <a:ext cx="3721590" cy="2771059"/>
          </a:xfrm>
          <a:prstGeom prst="rect">
            <a:avLst/>
          </a:prstGeom>
        </p:spPr>
      </p:pic>
      <p:sp>
        <p:nvSpPr>
          <p:cNvPr id="26" name="TextBox 25"/>
          <p:cNvSpPr txBox="1"/>
          <p:nvPr/>
        </p:nvSpPr>
        <p:spPr>
          <a:xfrm>
            <a:off x="457994" y="8477726"/>
            <a:ext cx="3571312" cy="1384995"/>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Feeling stuck? That’s okay! Check out this video to get started with the Make a Block feature: </a:t>
            </a:r>
            <a:r>
              <a:rPr lang="en-US" sz="1200" dirty="0">
                <a:latin typeface="Futura-Condensed-Normal" pitchFamily="2" charset="0"/>
                <a:cs typeface="Futura Condensed"/>
              </a:rPr>
              <a:t>http://bit.ly/</a:t>
            </a:r>
            <a:r>
              <a:rPr lang="en-US" sz="1200" dirty="0" err="1" smtClean="0">
                <a:latin typeface="Futura-Condensed-Normal" pitchFamily="2" charset="0"/>
                <a:cs typeface="Futura Condensed"/>
              </a:rPr>
              <a:t>makeablock</a:t>
            </a:r>
            <a:endParaRPr lang="en-US" sz="12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Explore other projects in the Characters Studio to see what new blocks others have created.</a:t>
            </a:r>
          </a:p>
          <a:p>
            <a:pPr marL="171450" indent="-171450">
              <a:buFont typeface="Wingdings" charset="2"/>
              <a:buChar char="q"/>
            </a:pPr>
            <a:r>
              <a:rPr lang="en-US" sz="1200" dirty="0" smtClean="0">
                <a:latin typeface="Futura-Condensed-Normal" pitchFamily="2" charset="0"/>
                <a:cs typeface="Futura Condensed"/>
              </a:rPr>
              <a:t>Sometimes there can be more than one way of defining the same behavior. Experiment with different block combinations to try out multiple options and outcomes.</a:t>
            </a:r>
          </a:p>
        </p:txBody>
      </p:sp>
      <p:sp>
        <p:nvSpPr>
          <p:cNvPr id="38" name="TextBox 37"/>
          <p:cNvSpPr txBox="1"/>
          <p:nvPr/>
        </p:nvSpPr>
        <p:spPr>
          <a:xfrm>
            <a:off x="4756357" y="8477726"/>
            <a:ext cx="2512195" cy="1200329"/>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a:t>
            </a:r>
            <a:r>
              <a:rPr lang="en-US" sz="1200" kern="1100" spc="-20" dirty="0">
                <a:latin typeface="Futura-Condensed-Normal" pitchFamily="2" charset="0"/>
                <a:cs typeface="Futura Condensed"/>
              </a:rPr>
              <a:t>project to the </a:t>
            </a:r>
            <a:r>
              <a:rPr lang="en-US" sz="1200" kern="1100" spc="-20" dirty="0" smtClean="0">
                <a:latin typeface="Futura-Condensed-Normal" pitchFamily="2" charset="0"/>
                <a:cs typeface="Futura Condensed"/>
              </a:rPr>
              <a:t>Characters Studio: </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/studios/475545</a:t>
            </a: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Challenge </a:t>
            </a:r>
            <a:r>
              <a:rPr lang="en-US" sz="1200" kern="1100" spc="-20" dirty="0">
                <a:latin typeface="Futura-Condensed-Normal" pitchFamily="2" charset="0"/>
                <a:cs typeface="Futura Condensed"/>
              </a:rPr>
              <a:t>yourself to do more! </a:t>
            </a:r>
            <a:r>
              <a:rPr lang="en-US" sz="1200" kern="1100" spc="-20" dirty="0" smtClean="0">
                <a:latin typeface="Futura-Condensed-Normal" pitchFamily="2" charset="0"/>
                <a:cs typeface="Futura Condensed"/>
              </a:rPr>
              <a:t>Experiment with adding different characters and behaviors using the Make a Block feature.</a:t>
            </a:r>
          </a:p>
          <a:p>
            <a:pPr marL="171450" indent="-171450">
              <a:buFont typeface="Lucida Grande"/>
              <a:buChar char="+"/>
            </a:pPr>
            <a:r>
              <a:rPr lang="en-US" sz="1200" kern="1100" spc="-20" dirty="0" smtClean="0">
                <a:latin typeface="Futura-Condensed-Normal" pitchFamily="2" charset="0"/>
                <a:cs typeface="Futura Condensed"/>
              </a:rPr>
              <a:t>Help </a:t>
            </a:r>
            <a:r>
              <a:rPr lang="en-US" sz="1200" kern="1100" spc="-20" dirty="0">
                <a:latin typeface="Futura-Condensed-Normal" pitchFamily="2" charset="0"/>
                <a:cs typeface="Futura Condensed"/>
              </a:rPr>
              <a:t>a neighbor</a:t>
            </a:r>
            <a:r>
              <a:rPr lang="en-US" sz="1200" kern="1100" spc="-20" dirty="0" smtClean="0">
                <a:latin typeface="Futura-Condensed-Normal" pitchFamily="2" charset="0"/>
                <a:cs typeface="Futura Condensed"/>
              </a:rPr>
              <a:t>!</a:t>
            </a:r>
          </a:p>
        </p:txBody>
      </p:sp>
      <p:grpSp>
        <p:nvGrpSpPr>
          <p:cNvPr id="128" name="Group 127"/>
          <p:cNvGrpSpPr/>
          <p:nvPr/>
        </p:nvGrpSpPr>
        <p:grpSpPr>
          <a:xfrm>
            <a:off x="428968" y="1518602"/>
            <a:ext cx="2970138" cy="4957950"/>
            <a:chOff x="428968" y="1518602"/>
            <a:chExt cx="2970138" cy="4957950"/>
          </a:xfrm>
        </p:grpSpPr>
        <p:grpSp>
          <p:nvGrpSpPr>
            <p:cNvPr id="6" name="Group 5"/>
            <p:cNvGrpSpPr/>
            <p:nvPr/>
          </p:nvGrpSpPr>
          <p:grpSpPr>
            <a:xfrm>
              <a:off x="441220" y="1518602"/>
              <a:ext cx="2350269" cy="1413925"/>
              <a:chOff x="412426" y="1185794"/>
              <a:chExt cx="2350269" cy="1413925"/>
            </a:xfrm>
          </p:grpSpPr>
          <p:sp>
            <p:nvSpPr>
              <p:cNvPr id="10" name="TextBox 9"/>
              <p:cNvSpPr txBox="1"/>
              <p:nvPr/>
            </p:nvSpPr>
            <p:spPr>
              <a:xfrm>
                <a:off x="507079" y="1185794"/>
                <a:ext cx="2160358"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DO YOU WANT TO CREATE YOUR OWN SCRATCH BLOCKS?</a:t>
                </a:r>
                <a:endParaRPr lang="en-US" sz="1200" dirty="0">
                  <a:latin typeface="Futura-Condensed-Normal" pitchFamily="2" charset="0"/>
                  <a:cs typeface="Futura Condensed"/>
                </a:endParaRPr>
              </a:p>
            </p:txBody>
          </p:sp>
          <p:sp>
            <p:nvSpPr>
              <p:cNvPr id="13" name="TextBox 12"/>
              <p:cNvSpPr txBox="1"/>
              <p:nvPr/>
            </p:nvSpPr>
            <p:spPr>
              <a:xfrm>
                <a:off x="412426" y="1830278"/>
                <a:ext cx="2350269" cy="769441"/>
              </a:xfrm>
              <a:prstGeom prst="rect">
                <a:avLst/>
              </a:prstGeom>
              <a:noFill/>
            </p:spPr>
            <p:txBody>
              <a:bodyPr wrap="square" rtlCol="0">
                <a:spAutoFit/>
              </a:bodyPr>
              <a:lstStyle/>
              <a:p>
                <a:pPr algn="just"/>
                <a:r>
                  <a:rPr lang="en-US" sz="1100" dirty="0" smtClean="0">
                    <a:latin typeface="Futura-Condensed-Normal" pitchFamily="2" charset="0"/>
                    <a:cs typeface="Futura Condensed"/>
                  </a:rPr>
                  <a:t>Experiment with the </a:t>
                </a:r>
                <a:r>
                  <a:rPr lang="en-US" sz="1100" dirty="0">
                    <a:latin typeface="Futura-Condensed-Normal" pitchFamily="2" charset="0"/>
                    <a:cs typeface="Futura Condensed"/>
                  </a:rPr>
                  <a:t>Make a </a:t>
                </a:r>
                <a:r>
                  <a:rPr lang="en-US" sz="1100" dirty="0" smtClean="0">
                    <a:latin typeface="Futura-Condensed-Normal" pitchFamily="2" charset="0"/>
                    <a:cs typeface="Futura Condensed"/>
                  </a:rPr>
                  <a:t>Block feature in Scratch! In this project, you will create your own blocks that define two behaviors for two different characters. </a:t>
                </a:r>
                <a:endParaRPr lang="en-US" sz="1100" dirty="0">
                  <a:solidFill>
                    <a:srgbClr val="000000"/>
                  </a:solidFill>
                  <a:latin typeface="Futura-Condensed-Normal" pitchFamily="2" charset="0"/>
                  <a:cs typeface="Futura Condensed"/>
                </a:endParaRPr>
              </a:p>
            </p:txBody>
          </p:sp>
        </p:grpSp>
        <p:grpSp>
          <p:nvGrpSpPr>
            <p:cNvPr id="54" name="Group 53"/>
            <p:cNvGrpSpPr/>
            <p:nvPr/>
          </p:nvGrpSpPr>
          <p:grpSpPr>
            <a:xfrm>
              <a:off x="428968" y="3857808"/>
              <a:ext cx="2970138" cy="2618744"/>
              <a:chOff x="416269" y="3857808"/>
              <a:chExt cx="2970138" cy="2618744"/>
            </a:xfrm>
          </p:grpSpPr>
          <p:cxnSp>
            <p:nvCxnSpPr>
              <p:cNvPr id="86" name="Straight Connector 85"/>
              <p:cNvCxnSpPr/>
              <p:nvPr/>
            </p:nvCxnSpPr>
            <p:spPr>
              <a:xfrm flipV="1">
                <a:off x="525548" y="4194252"/>
                <a:ext cx="2717679" cy="2"/>
              </a:xfrm>
              <a:prstGeom prst="line">
                <a:avLst/>
              </a:prstGeom>
              <a:solidFill>
                <a:srgbClr val="FF0000"/>
              </a:solidFill>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6269" y="4232861"/>
                <a:ext cx="2885167" cy="2243691"/>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Choose from the library, paint, or upload two sprite characters.</a:t>
                </a:r>
              </a:p>
              <a:p>
                <a:pPr marL="171450" indent="-171450">
                  <a:lnSpc>
                    <a:spcPct val="130000"/>
                  </a:lnSpc>
                  <a:buFont typeface="Wingdings" charset="2"/>
                  <a:buChar char="q"/>
                </a:pPr>
                <a:r>
                  <a:rPr lang="en-US" sz="1200" dirty="0" smtClean="0">
                    <a:latin typeface="Futura-Condensed-Normal" pitchFamily="2" charset="0"/>
                    <a:cs typeface="Futura Condensed"/>
                  </a:rPr>
                  <a:t>Click on the Make a Block button in the More Blocks category to create and name your block.</a:t>
                </a:r>
              </a:p>
              <a:p>
                <a:pPr marL="171450" indent="-171450">
                  <a:lnSpc>
                    <a:spcPct val="130000"/>
                  </a:lnSpc>
                  <a:buFont typeface="Wingdings" charset="2"/>
                  <a:buChar char="q"/>
                </a:pPr>
                <a:r>
                  <a:rPr lang="en-US" sz="1200" dirty="0" smtClean="0">
                    <a:latin typeface="Futura-Condensed-Normal" pitchFamily="2" charset="0"/>
                    <a:cs typeface="Futura Condensed"/>
                  </a:rPr>
                  <a:t>Add blocks under the Define block to control</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what your custom block will do.</a:t>
                </a:r>
              </a:p>
              <a:p>
                <a:pPr marL="171450" indent="-171450">
                  <a:lnSpc>
                    <a:spcPct val="130000"/>
                  </a:lnSpc>
                  <a:buFont typeface="Wingdings" charset="2"/>
                  <a:buChar char="q"/>
                </a:pPr>
                <a:r>
                  <a:rPr lang="en-US" sz="1200" dirty="0" smtClean="0">
                    <a:latin typeface="Futura-Condensed-Normal" pitchFamily="2" charset="0"/>
                    <a:cs typeface="Futura Condensed"/>
                  </a:rPr>
                  <a:t>Experiment with using your block to program </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your characters’ behaviors.</a:t>
                </a:r>
              </a:p>
              <a:p>
                <a:pPr marL="171450" indent="-171450">
                  <a:lnSpc>
                    <a:spcPct val="130000"/>
                  </a:lnSpc>
                  <a:buFont typeface="Wingdings" charset="2"/>
                  <a:buChar char="q"/>
                </a:pPr>
                <a:r>
                  <a:rPr lang="en-US" sz="1200" dirty="0" smtClean="0">
                    <a:latin typeface="Futura-Condensed-Normal" pitchFamily="2" charset="0"/>
                    <a:cs typeface="Futura Condensed"/>
                  </a:rPr>
                  <a:t>Repeat!</a:t>
                </a:r>
              </a:p>
            </p:txBody>
          </p:sp>
          <p:sp>
            <p:nvSpPr>
              <p:cNvPr id="15" name="TextBox 14"/>
              <p:cNvSpPr txBox="1"/>
              <p:nvPr/>
            </p:nvSpPr>
            <p:spPr>
              <a:xfrm>
                <a:off x="43320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grpSp>
      <p:cxnSp>
        <p:nvCxnSpPr>
          <p:cNvPr id="9" name="Straight Arrow Connector 8"/>
          <p:cNvCxnSpPr/>
          <p:nvPr/>
        </p:nvCxnSpPr>
        <p:spPr>
          <a:xfrm>
            <a:off x="1761582" y="2820400"/>
            <a:ext cx="1513241"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0" y="7871074"/>
            <a:ext cx="7772401" cy="532604"/>
            <a:chOff x="0" y="7871074"/>
            <a:chExt cx="7772401" cy="532604"/>
          </a:xfrm>
        </p:grpSpPr>
        <p:sp>
          <p:nvSpPr>
            <p:cNvPr id="33" name="Rectangle 32"/>
            <p:cNvSpPr/>
            <p:nvPr/>
          </p:nvSpPr>
          <p:spPr>
            <a:xfrm>
              <a:off x="0" y="7871074"/>
              <a:ext cx="7772400" cy="410457"/>
            </a:xfrm>
            <a:prstGeom prst="rect">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4" name="Diamond 33"/>
            <p:cNvSpPr/>
            <p:nvPr/>
          </p:nvSpPr>
          <p:spPr>
            <a:xfrm>
              <a:off x="2031256" y="8077594"/>
              <a:ext cx="381000" cy="326084"/>
            </a:xfrm>
            <a:prstGeom prst="diamond">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6" name="TextBox 65"/>
            <p:cNvSpPr txBox="1"/>
            <p:nvPr/>
          </p:nvSpPr>
          <p:spPr>
            <a:xfrm>
              <a:off x="16139" y="7879206"/>
              <a:ext cx="4411234"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THINGS TO TRY</a:t>
              </a:r>
              <a:endParaRPr lang="en-US" dirty="0">
                <a:solidFill>
                  <a:schemeClr val="bg1"/>
                </a:solidFill>
                <a:latin typeface="Futura-Condensed-Normal" pitchFamily="2" charset="0"/>
                <a:cs typeface="Futura Condensed"/>
              </a:endParaRPr>
            </a:p>
          </p:txBody>
        </p:sp>
        <p:sp>
          <p:nvSpPr>
            <p:cNvPr id="64" name="Diamond 63"/>
            <p:cNvSpPr/>
            <p:nvPr/>
          </p:nvSpPr>
          <p:spPr>
            <a:xfrm>
              <a:off x="5909387" y="8077594"/>
              <a:ext cx="381000" cy="326084"/>
            </a:xfrm>
            <a:prstGeom prst="diamond">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5" name="TextBox 64"/>
            <p:cNvSpPr txBox="1"/>
            <p:nvPr/>
          </p:nvSpPr>
          <p:spPr>
            <a:xfrm>
              <a:off x="4427373" y="7878155"/>
              <a:ext cx="3345028"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cxnSp>
        <p:nvCxnSpPr>
          <p:cNvPr id="69" name="Straight Connector 68"/>
          <p:cNvCxnSpPr/>
          <p:nvPr/>
        </p:nvCxnSpPr>
        <p:spPr>
          <a:xfrm>
            <a:off x="4427373"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46" name="Picture 45" descr="Screen Shot 2014-06-09 at 10.14.42 AM.png"/>
          <p:cNvPicPr>
            <a:picLocks noChangeAspect="1"/>
          </p:cNvPicPr>
          <p:nvPr/>
        </p:nvPicPr>
        <p:blipFill>
          <a:blip r:embed="rId4">
            <a:extLst>
              <a:ext uri="{BEBA8EAE-BF5A-486C-A8C5-ECC9F3942E4B}">
                <a14:imgProps xmlns:a14="http://schemas.microsoft.com/office/drawing/2010/main" xmlns="">
                  <a14:imgLayer r:embed="rId5">
                    <a14:imgEffect>
                      <a14:backgroundRemoval t="0" b="100000" l="870" r="98261"/>
                    </a14:imgEffect>
                  </a14:imgLayer>
                </a14:imgProps>
              </a:ext>
              <a:ext uri="{28A0092B-C50C-407E-A947-70E740481C1C}">
                <a14:useLocalDpi xmlns:a14="http://schemas.microsoft.com/office/drawing/2010/main" xmlns="" val="0"/>
              </a:ext>
            </a:extLst>
          </a:blip>
          <a:stretch>
            <a:fillRect/>
          </a:stretch>
        </p:blipFill>
        <p:spPr>
          <a:xfrm>
            <a:off x="2717056" y="5988441"/>
            <a:ext cx="1388643" cy="1720710"/>
          </a:xfrm>
          <a:prstGeom prst="rect">
            <a:avLst/>
          </a:prstGeom>
        </p:spPr>
      </p:pic>
      <p:cxnSp>
        <p:nvCxnSpPr>
          <p:cNvPr id="31" name="Straight Arrow Connector 30"/>
          <p:cNvCxnSpPr/>
          <p:nvPr/>
        </p:nvCxnSpPr>
        <p:spPr>
          <a:xfrm>
            <a:off x="2773946" y="5118387"/>
            <a:ext cx="1497352"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2249034" y="5585594"/>
            <a:ext cx="1414915" cy="396231"/>
            <a:chOff x="1769666" y="4625007"/>
            <a:chExt cx="825390" cy="1339571"/>
          </a:xfrm>
        </p:grpSpPr>
        <p:cxnSp>
          <p:nvCxnSpPr>
            <p:cNvPr id="67" name="Straight Arrow Connector 66"/>
            <p:cNvCxnSpPr/>
            <p:nvPr/>
          </p:nvCxnSpPr>
          <p:spPr>
            <a:xfrm>
              <a:off x="1769666" y="4649426"/>
              <a:ext cx="825390"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2579945" y="4625007"/>
              <a:ext cx="1" cy="1339571"/>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4322841" y="4297310"/>
            <a:ext cx="2971553" cy="3418666"/>
            <a:chOff x="4028527" y="4297310"/>
            <a:chExt cx="2971553" cy="3418666"/>
          </a:xfrm>
        </p:grpSpPr>
        <p:pic>
          <p:nvPicPr>
            <p:cNvPr id="43" name="Picture 42" descr="Screen Shot 2014-06-09 at 10.09.11 AM.png"/>
            <p:cNvPicPr>
              <a:picLocks noChangeAspect="1"/>
            </p:cNvPicPr>
            <p:nvPr/>
          </p:nvPicPr>
          <p:blipFill rotWithShape="1">
            <a:blip r:embed="rId6">
              <a:extLst>
                <a:ext uri="{28A0092B-C50C-407E-A947-70E740481C1C}">
                  <a14:useLocalDpi xmlns:a14="http://schemas.microsoft.com/office/drawing/2010/main" xmlns="" val="0"/>
                </a:ext>
              </a:extLst>
            </a:blip>
            <a:srcRect t="42339"/>
            <a:stretch/>
          </p:blipFill>
          <p:spPr>
            <a:xfrm>
              <a:off x="4028527" y="4297310"/>
              <a:ext cx="2565400" cy="1047176"/>
            </a:xfrm>
            <a:prstGeom prst="rect">
              <a:avLst/>
            </a:prstGeom>
            <a:ln>
              <a:solidFill>
                <a:srgbClr val="FFFFFF"/>
              </a:solidFill>
            </a:ln>
          </p:spPr>
        </p:pic>
        <p:pic>
          <p:nvPicPr>
            <p:cNvPr id="19" name="Picture 18" descr="Screen Shot 2014-06-10 at 11.13.20 AM.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028527" y="5505653"/>
              <a:ext cx="2565400" cy="1081229"/>
            </a:xfrm>
            <a:prstGeom prst="rect">
              <a:avLst/>
            </a:prstGeom>
          </p:spPr>
        </p:pic>
        <p:pic>
          <p:nvPicPr>
            <p:cNvPr id="20" name="Picture 19" descr="Screen Shot 2014-06-10 at 11.12.40 AM.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4028528" y="6748049"/>
              <a:ext cx="2565400" cy="967927"/>
            </a:xfrm>
            <a:prstGeom prst="rect">
              <a:avLst/>
            </a:prstGeom>
          </p:spPr>
        </p:pic>
        <p:grpSp>
          <p:nvGrpSpPr>
            <p:cNvPr id="70" name="Group 69"/>
            <p:cNvGrpSpPr/>
            <p:nvPr/>
          </p:nvGrpSpPr>
          <p:grpSpPr>
            <a:xfrm>
              <a:off x="6627794" y="5216801"/>
              <a:ext cx="357212" cy="396605"/>
              <a:chOff x="1731907" y="5145762"/>
              <a:chExt cx="703201" cy="519703"/>
            </a:xfrm>
          </p:grpSpPr>
          <p:grpSp>
            <p:nvGrpSpPr>
              <p:cNvPr id="71" name="Group 70"/>
              <p:cNvGrpSpPr/>
              <p:nvPr/>
            </p:nvGrpSpPr>
            <p:grpSpPr>
              <a:xfrm>
                <a:off x="1761582" y="5145762"/>
                <a:ext cx="673526" cy="519703"/>
                <a:chOff x="1452120" y="4639071"/>
                <a:chExt cx="1111016" cy="1287551"/>
              </a:xfrm>
            </p:grpSpPr>
            <p:cxnSp>
              <p:nvCxnSpPr>
                <p:cNvPr id="73" name="Straight Arrow Connector 72"/>
                <p:cNvCxnSpPr/>
                <p:nvPr/>
              </p:nvCxnSpPr>
              <p:spPr>
                <a:xfrm>
                  <a:off x="1452120" y="4649428"/>
                  <a:ext cx="1111016"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a:off x="2501769" y="4639071"/>
                  <a:ext cx="3" cy="1287551"/>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72" name="Straight Arrow Connector 71"/>
              <p:cNvCxnSpPr/>
              <p:nvPr/>
            </p:nvCxnSpPr>
            <p:spPr>
              <a:xfrm>
                <a:off x="1731907" y="5662191"/>
                <a:ext cx="703199"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04" name="Group 103"/>
            <p:cNvGrpSpPr/>
            <p:nvPr/>
          </p:nvGrpSpPr>
          <p:grpSpPr>
            <a:xfrm>
              <a:off x="6642868" y="6454124"/>
              <a:ext cx="357212" cy="396605"/>
              <a:chOff x="1731907" y="5145762"/>
              <a:chExt cx="703201" cy="519703"/>
            </a:xfrm>
          </p:grpSpPr>
          <p:grpSp>
            <p:nvGrpSpPr>
              <p:cNvPr id="107" name="Group 106"/>
              <p:cNvGrpSpPr/>
              <p:nvPr/>
            </p:nvGrpSpPr>
            <p:grpSpPr>
              <a:xfrm>
                <a:off x="1761582" y="5145762"/>
                <a:ext cx="673526" cy="519703"/>
                <a:chOff x="1452120" y="4639071"/>
                <a:chExt cx="1111016" cy="1287551"/>
              </a:xfrm>
            </p:grpSpPr>
            <p:cxnSp>
              <p:nvCxnSpPr>
                <p:cNvPr id="109" name="Straight Arrow Connector 108"/>
                <p:cNvCxnSpPr/>
                <p:nvPr/>
              </p:nvCxnSpPr>
              <p:spPr>
                <a:xfrm>
                  <a:off x="1452120" y="4649428"/>
                  <a:ext cx="1111016"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H="1">
                  <a:off x="2501769" y="4639071"/>
                  <a:ext cx="3" cy="1287551"/>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08" name="Straight Arrow Connector 107"/>
              <p:cNvCxnSpPr/>
              <p:nvPr/>
            </p:nvCxnSpPr>
            <p:spPr>
              <a:xfrm>
                <a:off x="1731907" y="5662191"/>
                <a:ext cx="703199"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grpSp>
      <p:grpSp>
        <p:nvGrpSpPr>
          <p:cNvPr id="111" name="Group 110"/>
          <p:cNvGrpSpPr/>
          <p:nvPr/>
        </p:nvGrpSpPr>
        <p:grpSpPr>
          <a:xfrm>
            <a:off x="2037360" y="6093247"/>
            <a:ext cx="212393" cy="654802"/>
            <a:chOff x="1769666" y="4641333"/>
            <a:chExt cx="825390" cy="1339571"/>
          </a:xfrm>
        </p:grpSpPr>
        <p:cxnSp>
          <p:nvCxnSpPr>
            <p:cNvPr id="112" name="Straight Arrow Connector 111"/>
            <p:cNvCxnSpPr/>
            <p:nvPr/>
          </p:nvCxnSpPr>
          <p:spPr>
            <a:xfrm>
              <a:off x="1769666" y="4649426"/>
              <a:ext cx="825390"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2572284" y="4641333"/>
              <a:ext cx="0" cy="1339571"/>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grpSp>
      <p:pic>
        <p:nvPicPr>
          <p:cNvPr id="42" name="Picture 41" descr="Screen Shot 2014-06-10 at 11.41.33 AM.png"/>
          <p:cNvPicPr>
            <a:picLocks noChangeAspect="1"/>
          </p:cNvPicPr>
          <p:nvPr/>
        </p:nvPicPr>
        <p:blipFill>
          <a:blip r:embed="rId9">
            <a:extLst>
              <a:ext uri="{BEBA8EAE-BF5A-486C-A8C5-ECC9F3942E4B}">
                <a14:imgProps xmlns:a14="http://schemas.microsoft.com/office/drawing/2010/main" xmlns="">
                  <a14:imgLayer r:embed="rId10">
                    <a14:imgEffect>
                      <a14:backgroundRemoval t="10000" b="90000" l="10000" r="90000">
                        <a14:foregroundMark x1="39437" y1="58140" x2="39437" y2="58140"/>
                      </a14:backgroundRemoval>
                    </a14:imgEffect>
                  </a14:imgLayer>
                </a14:imgProps>
              </a:ext>
              <a:ext uri="{28A0092B-C50C-407E-A947-70E740481C1C}">
                <a14:useLocalDpi xmlns:a14="http://schemas.microsoft.com/office/drawing/2010/main" xmlns="" val="0"/>
              </a:ext>
            </a:extLst>
          </a:blip>
          <a:stretch>
            <a:fillRect/>
          </a:stretch>
        </p:blipFill>
        <p:spPr>
          <a:xfrm>
            <a:off x="924619" y="6467354"/>
            <a:ext cx="1673926" cy="1351715"/>
          </a:xfrm>
          <a:prstGeom prst="rect">
            <a:avLst/>
          </a:prstGeom>
        </p:spPr>
      </p:pic>
      <p:grpSp>
        <p:nvGrpSpPr>
          <p:cNvPr id="52" name="Group 51"/>
          <p:cNvGrpSpPr/>
          <p:nvPr/>
        </p:nvGrpSpPr>
        <p:grpSpPr>
          <a:xfrm>
            <a:off x="2571138" y="443435"/>
            <a:ext cx="651202" cy="1336089"/>
            <a:chOff x="2571138" y="443435"/>
            <a:chExt cx="651202" cy="1336089"/>
          </a:xfrm>
        </p:grpSpPr>
        <p:grpSp>
          <p:nvGrpSpPr>
            <p:cNvPr id="55" name="Group 54"/>
            <p:cNvGrpSpPr/>
            <p:nvPr/>
          </p:nvGrpSpPr>
          <p:grpSpPr>
            <a:xfrm>
              <a:off x="2571138" y="443435"/>
              <a:ext cx="651202" cy="1336089"/>
              <a:chOff x="2169548" y="4643960"/>
              <a:chExt cx="393589" cy="656327"/>
            </a:xfrm>
          </p:grpSpPr>
          <p:cxnSp>
            <p:nvCxnSpPr>
              <p:cNvPr id="58" name="Straight Arrow Connector 57"/>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56" name="Straight Arrow Connector 55"/>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60" name="TextBox 59"/>
          <p:cNvSpPr txBox="1"/>
          <p:nvPr/>
        </p:nvSpPr>
        <p:spPr>
          <a:xfrm>
            <a:off x="457995" y="647673"/>
            <a:ext cx="2815942" cy="784830"/>
          </a:xfrm>
          <a:prstGeom prst="rect">
            <a:avLst/>
          </a:prstGeom>
          <a:noFill/>
        </p:spPr>
        <p:txBody>
          <a:bodyPr wrap="square" rtlCol="0">
            <a:spAutoFit/>
          </a:bodyPr>
          <a:lstStyle/>
          <a:p>
            <a:r>
              <a:rPr lang="en-US" sz="4500" dirty="0" smtClean="0">
                <a:latin typeface="Futura-Condensed-Normal" pitchFamily="2" charset="0"/>
                <a:cs typeface="Futura Condensed"/>
              </a:rPr>
              <a:t>CHARACTERS</a:t>
            </a:r>
          </a:p>
        </p:txBody>
      </p:sp>
      <p:pic>
        <p:nvPicPr>
          <p:cNvPr id="61" name="Picture 60" descr="Screen Shot 2014-07-30 at 7.32.07 PM.png"/>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3557730" y="1562204"/>
            <a:ext cx="3702692" cy="1990197"/>
          </a:xfrm>
          <a:prstGeom prst="rect">
            <a:avLst/>
          </a:prstGeom>
        </p:spPr>
      </p:pic>
    </p:spTree>
    <p:extLst>
      <p:ext uri="{BB962C8B-B14F-4D97-AF65-F5344CB8AC3E}">
        <p14:creationId xmlns:p14="http://schemas.microsoft.com/office/powerpoint/2010/main" xmlns="" val="11203336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7995" y="2830659"/>
            <a:ext cx="3324338" cy="3821931"/>
            <a:chOff x="457995" y="2830659"/>
            <a:chExt cx="3324338" cy="3821931"/>
          </a:xfrm>
        </p:grpSpPr>
        <p:sp>
          <p:nvSpPr>
            <p:cNvPr id="14" name="TextBox 13"/>
            <p:cNvSpPr txBox="1"/>
            <p:nvPr/>
          </p:nvSpPr>
          <p:spPr>
            <a:xfrm>
              <a:off x="551129" y="3328603"/>
              <a:ext cx="3231204" cy="3323987"/>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Optionally</a:t>
              </a:r>
              <a:r>
                <a:rPr lang="en-US" sz="1200" dirty="0" smtClean="0">
                  <a:latin typeface="Futura-Condensed-Normal" pitchFamily="2" charset="0"/>
                  <a:cs typeface="Futura Condensed"/>
                </a:rPr>
                <a:t>, explore the Penguin Joke starter project as a group and </a:t>
              </a:r>
              <a:r>
                <a:rPr lang="en-US" sz="1200" spc="-20" dirty="0" smtClean="0">
                  <a:latin typeface="Futura-Condensed-Normal" pitchFamily="2" charset="0"/>
                  <a:cs typeface="Futura Condensed"/>
                </a:rPr>
                <a:t>have </a:t>
              </a:r>
              <a:r>
                <a:rPr lang="en-US" sz="1200" spc="-20" dirty="0">
                  <a:latin typeface="Futura-Condensed-Normal" pitchFamily="2" charset="0"/>
                  <a:cs typeface="Futura Condensed"/>
                </a:rPr>
                <a:t>the </a:t>
              </a:r>
              <a:r>
                <a:rPr lang="en-US" sz="1200" dirty="0" smtClean="0">
                  <a:latin typeface="Futura-Condensed-Normal" pitchFamily="2" charset="0"/>
                  <a:cs typeface="Futura Condensed"/>
                </a:rPr>
                <a:t>Conversations </a:t>
              </a:r>
              <a:r>
                <a:rPr lang="en-US" sz="1200" spc="-20" dirty="0" smtClean="0">
                  <a:latin typeface="Futura-Condensed-Normal" pitchFamily="2" charset="0"/>
                  <a:cs typeface="Futura Condensed"/>
                </a:rPr>
                <a:t>handout </a:t>
              </a:r>
              <a:r>
                <a:rPr lang="en-US" sz="1200" spc="-20" dirty="0">
                  <a:latin typeface="Futura-Condensed-Normal" pitchFamily="2" charset="0"/>
                  <a:cs typeface="Futura Condensed"/>
                </a:rPr>
                <a:t>available to guide students.</a:t>
              </a: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Invite students to see </a:t>
              </a:r>
              <a:r>
                <a:rPr lang="en-US" sz="1200" dirty="0">
                  <a:latin typeface="Futura-Condensed-Normal" pitchFamily="2" charset="0"/>
                  <a:cs typeface="Futura Condensed"/>
                </a:rPr>
                <a:t>inside the Penguin Joke </a:t>
              </a:r>
              <a:r>
                <a:rPr lang="en-US" sz="1200" dirty="0" smtClean="0">
                  <a:latin typeface="Futura-Condensed-Normal" pitchFamily="2" charset="0"/>
                  <a:cs typeface="Futura Condensed"/>
                </a:rPr>
                <a:t>starter project to observe </a:t>
              </a:r>
              <a:r>
                <a:rPr lang="en-US" sz="1200" dirty="0">
                  <a:latin typeface="Futura-Condensed-Normal" pitchFamily="2" charset="0"/>
                  <a:cs typeface="Futura Condensed"/>
                </a:rPr>
                <a:t>how the conversation is animated using wait </a:t>
              </a:r>
              <a:r>
                <a:rPr lang="en-US" sz="1200" dirty="0" smtClean="0">
                  <a:latin typeface="Futura-Condensed-Normal" pitchFamily="2" charset="0"/>
                  <a:cs typeface="Futura Condensed"/>
                </a:rPr>
                <a:t>blocks. Have students use the remix function and redesign the </a:t>
              </a:r>
              <a:r>
                <a:rPr lang="en-US" sz="1200" dirty="0">
                  <a:latin typeface="Futura-Condensed-Normal" pitchFamily="2" charset="0"/>
                  <a:cs typeface="Futura Condensed"/>
                </a:rPr>
                <a:t>Penguin Joke </a:t>
              </a:r>
              <a:r>
                <a:rPr lang="en-US" sz="1200" dirty="0" smtClean="0">
                  <a:latin typeface="Futura-Condensed-Normal" pitchFamily="2" charset="0"/>
                  <a:cs typeface="Futura Condensed"/>
                </a:rPr>
                <a:t>project to coordinate the conversation using the broadcast</a:t>
              </a:r>
              <a:r>
                <a:rPr lang="en-US" sz="1200" dirty="0">
                  <a:latin typeface="Futura-Condensed-Normal" pitchFamily="2" charset="0"/>
                  <a:cs typeface="Futura Condensed"/>
                </a:rPr>
                <a:t>, broadcast and wait, and </a:t>
              </a:r>
              <a:r>
                <a:rPr lang="en-US" sz="1200" dirty="0" smtClean="0">
                  <a:latin typeface="Futura-Condensed-Normal" pitchFamily="2" charset="0"/>
                  <a:cs typeface="Futura Condensed"/>
                </a:rPr>
                <a:t>when I receive blocks.</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Encourage students </a:t>
              </a:r>
              <a:r>
                <a:rPr lang="en-US" sz="1200" dirty="0">
                  <a:latin typeface="Futura-Condensed-Normal" pitchFamily="2" charset="0"/>
                  <a:cs typeface="Futura Condensed"/>
                </a:rPr>
                <a:t>to </a:t>
              </a:r>
              <a:r>
                <a:rPr lang="en-US" sz="1200" dirty="0" smtClean="0">
                  <a:latin typeface="Futura-Condensed-Normal" pitchFamily="2" charset="0"/>
                  <a:cs typeface="Futura Condensed"/>
                </a:rPr>
                <a:t>share their joke projects with </a:t>
              </a:r>
              <a:r>
                <a:rPr lang="en-US" sz="1200" dirty="0">
                  <a:latin typeface="Futura-Condensed-Normal" pitchFamily="2" charset="0"/>
                  <a:cs typeface="Futura Condensed"/>
                </a:rPr>
                <a:t>one </a:t>
              </a:r>
              <a:r>
                <a:rPr lang="en-US" sz="1200" dirty="0" smtClean="0">
                  <a:latin typeface="Futura-Condensed-Normal" pitchFamily="2" charset="0"/>
                  <a:cs typeface="Futura Condensed"/>
                </a:rPr>
                <a:t>another. </a:t>
              </a:r>
              <a:r>
                <a:rPr lang="en-US" sz="1200" dirty="0">
                  <a:latin typeface="Futura-Condensed-Normal" pitchFamily="2" charset="0"/>
                  <a:cs typeface="Futura Condensed"/>
                </a:rPr>
                <a:t>We </a:t>
              </a:r>
              <a:r>
                <a:rPr lang="en-US" sz="1200" dirty="0" smtClean="0">
                  <a:latin typeface="Futura-Condensed-Normal" pitchFamily="2" charset="0"/>
                  <a:cs typeface="Futura Condensed"/>
                </a:rPr>
                <a:t>suggest the design </a:t>
              </a:r>
              <a:r>
                <a:rPr lang="en-US" sz="1200" dirty="0">
                  <a:latin typeface="Futura-Condensed-Normal" pitchFamily="2" charset="0"/>
                  <a:cs typeface="Futura Condensed"/>
                </a:rPr>
                <a:t>d</a:t>
              </a:r>
              <a:r>
                <a:rPr lang="en-US" sz="1200" dirty="0" smtClean="0">
                  <a:latin typeface="Futura-Condensed-Normal" pitchFamily="2" charset="0"/>
                  <a:cs typeface="Futura Condensed"/>
                </a:rPr>
                <a:t>emo activity: </a:t>
              </a:r>
              <a:r>
                <a:rPr lang="en-US" sz="1200" dirty="0">
                  <a:latin typeface="Futura-Condensed-Normal" pitchFamily="2" charset="0"/>
                  <a:cs typeface="Futura Condensed"/>
                </a:rPr>
                <a:t>invite a few students to present their </a:t>
              </a:r>
              <a:r>
                <a:rPr lang="en-US" sz="1200" dirty="0" smtClean="0">
                  <a:latin typeface="Futura-Condensed-Normal" pitchFamily="2" charset="0"/>
                  <a:cs typeface="Futura Condensed"/>
                </a:rPr>
                <a:t>work to </a:t>
              </a:r>
              <a:r>
                <a:rPr lang="en-US" sz="1200" dirty="0">
                  <a:latin typeface="Futura-Condensed-Normal" pitchFamily="2" charset="0"/>
                  <a:cs typeface="Futura Condensed"/>
                </a:rPr>
                <a:t>the class and demonstrate how they implemented </a:t>
              </a:r>
              <a:r>
                <a:rPr lang="en-US" sz="1200" dirty="0" smtClean="0">
                  <a:latin typeface="Futura-Condensed-Normal" pitchFamily="2" charset="0"/>
                  <a:cs typeface="Futura Condensed"/>
                </a:rPr>
                <a:t>broadcast. </a:t>
              </a:r>
              <a:r>
                <a:rPr lang="en-US" sz="1200" spc="-10" dirty="0" smtClean="0">
                  <a:latin typeface="Futura-Condensed-Normal" pitchFamily="2" charset="0"/>
                  <a:cs typeface="Futura Condensed"/>
                </a:rPr>
                <a:t>Optionally</a:t>
              </a:r>
              <a:r>
                <a:rPr lang="en-US" sz="1200" spc="-10" dirty="0">
                  <a:latin typeface="Futura-Condensed-Normal" pitchFamily="2" charset="0"/>
                  <a:cs typeface="Futura Condensed"/>
                </a:rPr>
                <a:t>, have students add their projects to the </a:t>
              </a:r>
              <a:r>
                <a:rPr lang="en-US" sz="1200" dirty="0" smtClean="0">
                  <a:latin typeface="Futura-Condensed-Normal" pitchFamily="2" charset="0"/>
                  <a:cs typeface="Futura Condensed"/>
                </a:rPr>
                <a:t>Conversations </a:t>
              </a:r>
              <a:r>
                <a:rPr lang="en-US" sz="1200" spc="-10" dirty="0" smtClean="0">
                  <a:latin typeface="Futura-Condensed-Normal" pitchFamily="2" charset="0"/>
                  <a:cs typeface="Futura Condensed"/>
                </a:rPr>
                <a:t>studio </a:t>
              </a:r>
              <a:r>
                <a:rPr lang="en-US" sz="1200" spc="-10" dirty="0">
                  <a:latin typeface="Futura-Condensed-Normal" pitchFamily="2" charset="0"/>
                  <a:cs typeface="Futura Condensed"/>
                </a:rPr>
                <a:t>or a class studio.</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57995"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51129"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14625" y="795405"/>
            <a:ext cx="2999848" cy="1600438"/>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explore two different strategies for synchronizing interactions between </a:t>
            </a:r>
            <a:r>
              <a:rPr lang="en-US" sz="1200" dirty="0" smtClean="0">
                <a:latin typeface="Futura-Condensed-Normal" pitchFamily="2" charset="0"/>
                <a:cs typeface="Futura Condensed"/>
              </a:rPr>
              <a:t>sprites (timing </a:t>
            </a:r>
            <a:r>
              <a:rPr lang="en-US" sz="1200" dirty="0">
                <a:latin typeface="Futura-Condensed-Normal" pitchFamily="2" charset="0"/>
                <a:cs typeface="Futura Condensed"/>
              </a:rPr>
              <a:t>and </a:t>
            </a:r>
            <a:r>
              <a:rPr lang="en-US" sz="1200" dirty="0" smtClean="0">
                <a:latin typeface="Futura-Condensed-Normal" pitchFamily="2" charset="0"/>
                <a:cs typeface="Futura Condensed"/>
              </a:rPr>
              <a:t>broadcasting) by </a:t>
            </a:r>
            <a:r>
              <a:rPr lang="en-US" sz="1200" dirty="0">
                <a:latin typeface="Futura-Condensed-Normal" pitchFamily="2" charset="0"/>
                <a:cs typeface="Futura Condensed"/>
              </a:rPr>
              <a:t>remixing a joke </a:t>
            </a:r>
            <a:r>
              <a:rPr lang="en-US" sz="1200" dirty="0" smtClean="0">
                <a:latin typeface="Futura-Condensed-Normal" pitchFamily="2" charset="0"/>
                <a:cs typeface="Futura Condensed"/>
              </a:rPr>
              <a:t>project</a:t>
            </a:r>
          </a:p>
          <a:p>
            <a:pPr marL="171450" indent="-171450">
              <a:buFont typeface="Lucida Grande"/>
              <a:buChar char="+"/>
            </a:pPr>
            <a:r>
              <a:rPr lang="en-US" sz="1200" dirty="0" smtClean="0">
                <a:latin typeface="Futura-Condensed-Normal" pitchFamily="2" charset="0"/>
                <a:cs typeface="Futura Condensed"/>
              </a:rPr>
              <a:t>develop greater familiarity with the computational concept of events and parallelism and the practice of reusing and remixing</a:t>
            </a:r>
          </a:p>
        </p:txBody>
      </p:sp>
      <p:sp>
        <p:nvSpPr>
          <p:cNvPr id="42" name="TextBox 41"/>
          <p:cNvSpPr txBox="1"/>
          <p:nvPr/>
        </p:nvSpPr>
        <p:spPr>
          <a:xfrm>
            <a:off x="1300826" y="647673"/>
            <a:ext cx="2815942" cy="630942"/>
          </a:xfrm>
          <a:prstGeom prst="rect">
            <a:avLst/>
          </a:prstGeom>
          <a:noFill/>
        </p:spPr>
        <p:txBody>
          <a:bodyPr wrap="square" rtlCol="0">
            <a:spAutoFit/>
          </a:bodyPr>
          <a:lstStyle/>
          <a:p>
            <a:r>
              <a:rPr lang="en-US" sz="3500" dirty="0" smtClean="0">
                <a:latin typeface="Futura-Condensed-Normal" pitchFamily="2" charset="0"/>
                <a:cs typeface="Futura Condensed"/>
              </a:rPr>
              <a:t>CONVERSATIONS</a:t>
            </a:r>
          </a:p>
        </p:txBody>
      </p:sp>
      <p:grpSp>
        <p:nvGrpSpPr>
          <p:cNvPr id="5" name="Group 4"/>
          <p:cNvGrpSpPr/>
          <p:nvPr/>
        </p:nvGrpSpPr>
        <p:grpSpPr>
          <a:xfrm>
            <a:off x="4007796" y="2832776"/>
            <a:ext cx="3307404" cy="1511490"/>
            <a:chOff x="4007796" y="2832776"/>
            <a:chExt cx="3307404" cy="1511490"/>
          </a:xfrm>
        </p:grpSpPr>
        <p:sp>
          <p:nvSpPr>
            <p:cNvPr id="52" name="TextBox 51"/>
            <p:cNvSpPr txBox="1"/>
            <p:nvPr/>
          </p:nvSpPr>
          <p:spPr>
            <a:xfrm>
              <a:off x="4104914"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Conversations handout</a:t>
              </a:r>
            </a:p>
            <a:p>
              <a:pPr marL="171450" indent="-171450">
                <a:buFont typeface="Wingdings" charset="2"/>
                <a:buChar char="q"/>
              </a:pPr>
              <a:r>
                <a:rPr lang="en-US" sz="1200" dirty="0" smtClean="0">
                  <a:latin typeface="Futura-Condensed-Normal" pitchFamily="2" charset="0"/>
                  <a:cs typeface="Futura Condensed"/>
                </a:rPr>
                <a:t>Penguin Joke starter project</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http://scratch.mit.edu/projects/</a:t>
              </a:r>
              <a:r>
                <a:rPr lang="en-US" sz="1200" dirty="0" smtClean="0">
                  <a:latin typeface="Futura-Condensed-Normal" pitchFamily="2" charset="0"/>
                  <a:cs typeface="Futura Condensed"/>
                </a:rPr>
                <a:t>10015800</a:t>
              </a:r>
            </a:p>
            <a:p>
              <a:pPr marL="171450" indent="-171450">
                <a:buFont typeface="Wingdings" charset="2"/>
                <a:buChar char="q"/>
              </a:pPr>
              <a:r>
                <a:rPr lang="en-US" sz="1200" dirty="0" smtClean="0">
                  <a:latin typeface="Futura-Condensed-Normal" pitchFamily="2" charset="0"/>
                  <a:cs typeface="Futura Condensed"/>
                </a:rPr>
                <a:t>Conversations </a:t>
              </a:r>
              <a:r>
                <a:rPr lang="en-US" sz="1200" dirty="0">
                  <a:latin typeface="Futura-Condensed-Normal" pitchFamily="2" charset="0"/>
                  <a:cs typeface="Futura Condensed"/>
                </a:rPr>
                <a:t>s</a:t>
              </a:r>
              <a:r>
                <a:rPr lang="en-US" sz="1200" dirty="0" smtClean="0">
                  <a:latin typeface="Futura-Condensed-Normal" pitchFamily="2" charset="0"/>
                  <a:cs typeface="Futura Condensed"/>
                </a:rPr>
                <a:t>tudio</a:t>
              </a:r>
              <a:br>
                <a:rPr lang="en-US" sz="1200" dirty="0" smtClean="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/studios/475547</a:t>
              </a:r>
            </a:p>
          </p:txBody>
        </p:sp>
        <p:sp>
          <p:nvSpPr>
            <p:cNvPr id="54" name="TextBox 53"/>
            <p:cNvSpPr txBox="1"/>
            <p:nvPr/>
          </p:nvSpPr>
          <p:spPr>
            <a:xfrm>
              <a:off x="4007796"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55" name="Straight Connector 54"/>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007796" y="4458394"/>
            <a:ext cx="3307404" cy="1142158"/>
            <a:chOff x="3992282" y="2832776"/>
            <a:chExt cx="3307404" cy="1142158"/>
          </a:xfrm>
        </p:grpSpPr>
        <p:sp>
          <p:nvSpPr>
            <p:cNvPr id="57" name="TextBox 56"/>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How would you describe </a:t>
              </a:r>
              <a:r>
                <a:rPr lang="en-US" sz="1200" dirty="0" smtClean="0">
                  <a:latin typeface="Futura-Condensed-Normal" pitchFamily="2" charset="0"/>
                  <a:cs typeface="Futura Condensed"/>
                </a:rPr>
                <a:t>broadcast </a:t>
              </a:r>
              <a:r>
                <a:rPr lang="en-US" sz="1200" dirty="0">
                  <a:latin typeface="Futura-Condensed-Normal" pitchFamily="2" charset="0"/>
                  <a:cs typeface="Futura Condensed"/>
                </a:rPr>
                <a:t>to someone else</a:t>
              </a:r>
              <a:r>
                <a:rPr lang="en-US" sz="1200" dirty="0" smtClean="0">
                  <a:latin typeface="Futura-Condensed-Normal" pitchFamily="2" charset="0"/>
                  <a:cs typeface="Futura Condensed"/>
                </a:rPr>
                <a:t>?</a:t>
              </a:r>
            </a:p>
            <a:p>
              <a:pPr marL="171450" indent="-171450">
                <a:buFont typeface="Lucida Grande"/>
                <a:buChar char="+"/>
              </a:pPr>
              <a:r>
                <a:rPr lang="en-US" sz="1200" dirty="0" smtClean="0">
                  <a:latin typeface="Futura-Condensed-Normal" pitchFamily="2" charset="0"/>
                  <a:cs typeface="Futura Condensed"/>
                </a:rPr>
                <a:t>When </a:t>
              </a:r>
              <a:r>
                <a:rPr lang="en-US" sz="1200" dirty="0">
                  <a:latin typeface="Futura-Condensed-Normal" pitchFamily="2" charset="0"/>
                  <a:cs typeface="Futura Condensed"/>
                </a:rPr>
                <a:t>would you use timing in a project? When would you use broadcasting?</a:t>
              </a:r>
            </a:p>
          </p:txBody>
        </p:sp>
        <p:sp>
          <p:nvSpPr>
            <p:cNvPr id="58" name="TextBox 57"/>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3" name="Straight Connector 62"/>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4007796" y="5711444"/>
            <a:ext cx="3307404" cy="1142158"/>
            <a:chOff x="3992282" y="2832776"/>
            <a:chExt cx="3307404" cy="1142158"/>
          </a:xfrm>
        </p:grpSpPr>
        <p:sp>
          <p:nvSpPr>
            <p:cNvPr id="65" name="TextBox 64"/>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Do projects use the broadcast and when I receive blocks?</a:t>
              </a:r>
            </a:p>
            <a:p>
              <a:pPr marL="171450" indent="-171450">
                <a:buFont typeface="Lucida Grande"/>
                <a:buChar char="+"/>
              </a:pPr>
              <a:r>
                <a:rPr lang="en-US" sz="1200" dirty="0" smtClean="0">
                  <a:latin typeface="Futura-Condensed-Normal" pitchFamily="2" charset="0"/>
                  <a:cs typeface="Futura Condensed"/>
                </a:rPr>
                <a:t>Can students explain how to use </a:t>
              </a:r>
              <a:r>
                <a:rPr lang="en-US" sz="1200" dirty="0">
                  <a:latin typeface="Futura-Condensed-Normal" pitchFamily="2" charset="0"/>
                  <a:cs typeface="Futura Condensed"/>
                </a:rPr>
                <a:t>the broadcast, broadcast and wait, and when I receive blocks</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69" name="TextBox 6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75" name="Straight Connector 7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57995" y="7630731"/>
            <a:ext cx="6857205" cy="352518"/>
            <a:chOff x="457995" y="7630731"/>
            <a:chExt cx="6857205" cy="352518"/>
          </a:xfrm>
        </p:grpSpPr>
        <p:sp>
          <p:nvSpPr>
            <p:cNvPr id="76" name="TextBox 75"/>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77" name="Straight Connector 76"/>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81" name="Straight Connector 80"/>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4104914" y="8217641"/>
            <a:ext cx="3117152" cy="1158779"/>
            <a:chOff x="3746748" y="8217641"/>
            <a:chExt cx="3475318" cy="1158779"/>
          </a:xfrm>
        </p:grpSpPr>
        <p:sp>
          <p:nvSpPr>
            <p:cNvPr id="83" name="TextBox 82"/>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4" name="Group 83"/>
            <p:cNvGrpSpPr/>
            <p:nvPr/>
          </p:nvGrpSpPr>
          <p:grpSpPr>
            <a:xfrm>
              <a:off x="4076948" y="8385986"/>
              <a:ext cx="3145118" cy="883399"/>
              <a:chOff x="3891832" y="8385983"/>
              <a:chExt cx="3321768" cy="883398"/>
            </a:xfrm>
          </p:grpSpPr>
          <p:cxnSp>
            <p:nvCxnSpPr>
              <p:cNvPr id="85" name="Straight Connector 84"/>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89" name="TextBox 88"/>
          <p:cNvSpPr txBox="1"/>
          <p:nvPr/>
        </p:nvSpPr>
        <p:spPr>
          <a:xfrm>
            <a:off x="551129" y="8142739"/>
            <a:ext cx="3231204" cy="830997"/>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If students are having trouble understanding how to use the broadcast and when I receive block pair, invite them to explore the code of example projects in the Broadcast Examples studio: http://</a:t>
            </a:r>
            <a:r>
              <a:rPr lang="en-US" sz="1200" dirty="0" err="1" smtClean="0">
                <a:latin typeface="Futura-Condensed-Normal" pitchFamily="2" charset="0"/>
                <a:cs typeface="Futura Condensed"/>
              </a:rPr>
              <a:t>scratch.mit.edu</a:t>
            </a:r>
            <a:r>
              <a:rPr lang="en-US" sz="1200" dirty="0" smtClean="0">
                <a:latin typeface="Futura-Condensed-Normal" pitchFamily="2" charset="0"/>
                <a:cs typeface="Futura Condensed"/>
              </a:rPr>
              <a:t>/studios/202853</a:t>
            </a:r>
            <a:endParaRPr lang="en-US" sz="1200" dirty="0">
              <a:latin typeface="Futura-Condensed-Normal" pitchFamily="2" charset="0"/>
              <a:cs typeface="Futura Condensed"/>
            </a:endParaRPr>
          </a:p>
        </p:txBody>
      </p:sp>
      <p:sp>
        <p:nvSpPr>
          <p:cNvPr id="104" name="TextBox 103"/>
          <p:cNvSpPr txBox="1"/>
          <p:nvPr/>
        </p:nvSpPr>
        <p:spPr>
          <a:xfrm>
            <a:off x="2527923"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105" name="Picture 104"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6475" y="1752620"/>
            <a:ext cx="329184" cy="329184"/>
          </a:xfrm>
          <a:prstGeom prst="rect">
            <a:avLst/>
          </a:prstGeom>
        </p:spPr>
      </p:pic>
      <p:grpSp>
        <p:nvGrpSpPr>
          <p:cNvPr id="106" name="Group 105"/>
          <p:cNvGrpSpPr/>
          <p:nvPr/>
        </p:nvGrpSpPr>
        <p:grpSpPr>
          <a:xfrm>
            <a:off x="3661944" y="794340"/>
            <a:ext cx="442062" cy="1123360"/>
            <a:chOff x="2853673" y="794340"/>
            <a:chExt cx="442062" cy="1123360"/>
          </a:xfrm>
        </p:grpSpPr>
        <p:cxnSp>
          <p:nvCxnSpPr>
            <p:cNvPr id="107" name="Straight Connector 106"/>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60</a:t>
            </a:r>
            <a:endParaRPr lang="en-US" dirty="0">
              <a:latin typeface="Futura-Condensed-Normal" pitchFamily="2" charset="0"/>
            </a:endParaRPr>
          </a:p>
        </p:txBody>
      </p:sp>
      <p:grpSp>
        <p:nvGrpSpPr>
          <p:cNvPr id="45" name="Group 44"/>
          <p:cNvGrpSpPr/>
          <p:nvPr/>
        </p:nvGrpSpPr>
        <p:grpSpPr>
          <a:xfrm>
            <a:off x="551129" y="-5905"/>
            <a:ext cx="493776" cy="2791968"/>
            <a:chOff x="551129" y="-5905"/>
            <a:chExt cx="493776" cy="2791968"/>
          </a:xfrm>
        </p:grpSpPr>
        <p:pic>
          <p:nvPicPr>
            <p:cNvPr id="46" name="Picture 45"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5905"/>
              <a:ext cx="493776" cy="2791968"/>
            </a:xfrm>
            <a:prstGeom prst="rect">
              <a:avLst/>
            </a:prstGeom>
          </p:spPr>
        </p:pic>
        <p:sp>
          <p:nvSpPr>
            <p:cNvPr id="47" name="TextBox 46"/>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3</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40681134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28968" y="1519485"/>
            <a:ext cx="2970138" cy="4236870"/>
            <a:chOff x="428968" y="1519485"/>
            <a:chExt cx="2970138" cy="4236870"/>
          </a:xfrm>
        </p:grpSpPr>
        <p:grpSp>
          <p:nvGrpSpPr>
            <p:cNvPr id="41" name="Group 40"/>
            <p:cNvGrpSpPr/>
            <p:nvPr/>
          </p:nvGrpSpPr>
          <p:grpSpPr>
            <a:xfrm>
              <a:off x="442738" y="1519485"/>
              <a:ext cx="2350269" cy="1702595"/>
              <a:chOff x="413944" y="1186677"/>
              <a:chExt cx="2350269" cy="1702595"/>
            </a:xfrm>
          </p:grpSpPr>
          <p:sp>
            <p:nvSpPr>
              <p:cNvPr id="54" name="TextBox 53"/>
              <p:cNvSpPr txBox="1"/>
              <p:nvPr/>
            </p:nvSpPr>
            <p:spPr>
              <a:xfrm>
                <a:off x="507079" y="1186677"/>
                <a:ext cx="2160358" cy="738664"/>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WHAT ARE DIFFERENT WAYS TO COORDINATE INTERACTIONS BETWEEN SPRITES?</a:t>
                </a:r>
                <a:endParaRPr lang="en-US" sz="1200" dirty="0">
                  <a:latin typeface="Futura-Condensed-Normal" pitchFamily="2" charset="0"/>
                  <a:cs typeface="Futura Condensed"/>
                </a:endParaRPr>
              </a:p>
            </p:txBody>
          </p:sp>
          <p:sp>
            <p:nvSpPr>
              <p:cNvPr id="58" name="TextBox 57"/>
              <p:cNvSpPr txBox="1"/>
              <p:nvPr/>
            </p:nvSpPr>
            <p:spPr>
              <a:xfrm>
                <a:off x="413944" y="2058275"/>
                <a:ext cx="2350269" cy="830997"/>
              </a:xfrm>
              <a:prstGeom prst="rect">
                <a:avLst/>
              </a:prstGeom>
              <a:noFill/>
            </p:spPr>
            <p:txBody>
              <a:bodyPr wrap="square" rtlCol="0">
                <a:spAutoFit/>
              </a:bodyPr>
              <a:lstStyle/>
              <a:p>
                <a:pPr algn="just"/>
                <a:r>
                  <a:rPr lang="en-US" sz="1200" dirty="0">
                    <a:latin typeface="Futura-Condensed-Normal" pitchFamily="2" charset="0"/>
                    <a:cs typeface="Futura Condensed"/>
                  </a:rPr>
                  <a:t>In this activity, you'll explore </a:t>
                </a:r>
                <a:r>
                  <a:rPr lang="en-US" sz="1200" dirty="0" smtClean="0">
                    <a:latin typeface="Futura-Condensed-Normal" pitchFamily="2" charset="0"/>
                    <a:cs typeface="Futura Condensed"/>
                  </a:rPr>
                  <a:t>different ways to program sprites to have conversations! Experiment with timing and explore using broadcast by remixing a </a:t>
                </a:r>
                <a:r>
                  <a:rPr lang="en-US" sz="1200" dirty="0">
                    <a:latin typeface="Futura-Condensed-Normal" pitchFamily="2" charset="0"/>
                    <a:cs typeface="Futura Condensed"/>
                  </a:rPr>
                  <a:t>joke </a:t>
                </a:r>
                <a:r>
                  <a:rPr lang="en-US" sz="1200" dirty="0" smtClean="0">
                    <a:latin typeface="Futura-Condensed-Normal" pitchFamily="2" charset="0"/>
                    <a:cs typeface="Futura Condensed"/>
                  </a:rPr>
                  <a:t>project.</a:t>
                </a:r>
                <a:endParaRPr lang="en-US" sz="1200" dirty="0">
                  <a:solidFill>
                    <a:srgbClr val="000000"/>
                  </a:solidFill>
                  <a:latin typeface="Futura-Condensed-Normal" pitchFamily="2" charset="0"/>
                  <a:cs typeface="Futura Condensed"/>
                </a:endParaRPr>
              </a:p>
            </p:txBody>
          </p:sp>
        </p:grpSp>
        <p:grpSp>
          <p:nvGrpSpPr>
            <p:cNvPr id="46" name="Group 45"/>
            <p:cNvGrpSpPr/>
            <p:nvPr/>
          </p:nvGrpSpPr>
          <p:grpSpPr>
            <a:xfrm>
              <a:off x="428968" y="3857808"/>
              <a:ext cx="2970138" cy="1898547"/>
              <a:chOff x="416269" y="3857808"/>
              <a:chExt cx="2970138" cy="1898547"/>
            </a:xfrm>
          </p:grpSpPr>
          <p:cxnSp>
            <p:nvCxnSpPr>
              <p:cNvPr id="49" name="Straight Connector 48"/>
              <p:cNvCxnSpPr/>
              <p:nvPr/>
            </p:nvCxnSpPr>
            <p:spPr>
              <a:xfrm flipV="1">
                <a:off x="525548" y="4194252"/>
                <a:ext cx="2717679" cy="2"/>
              </a:xfrm>
              <a:prstGeom prst="line">
                <a:avLst/>
              </a:prstGeom>
              <a:solidFill>
                <a:srgbClr val="FF0000"/>
              </a:solidFill>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16269" y="4232861"/>
                <a:ext cx="2885167" cy="1523494"/>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Look inside the Penguin Jokes </a:t>
                </a:r>
                <a:r>
                  <a:rPr lang="en-US" sz="1200" dirty="0">
                    <a:latin typeface="Futura-Condensed-Normal" pitchFamily="2" charset="0"/>
                    <a:cs typeface="Futura Condensed"/>
                  </a:rPr>
                  <a:t>project:  </a:t>
                </a:r>
                <a:r>
                  <a:rPr lang="en-US" sz="1200" dirty="0" smtClean="0">
                    <a:latin typeface="Futura-Condensed-Normal" pitchFamily="2" charset="0"/>
                    <a:cs typeface="Futura Condensed"/>
                  </a:rPr>
                  <a:t>   </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/projects/</a:t>
                </a:r>
                <a:r>
                  <a:rPr lang="en-US" sz="1200" dirty="0" smtClean="0">
                    <a:latin typeface="Futura-Condensed-Normal" pitchFamily="2" charset="0"/>
                    <a:cs typeface="Futura Condensed"/>
                  </a:rPr>
                  <a:t>10015800</a:t>
                </a:r>
              </a:p>
              <a:p>
                <a:pPr marL="171450" indent="-171450">
                  <a:lnSpc>
                    <a:spcPct val="130000"/>
                  </a:lnSpc>
                  <a:buFont typeface="Wingdings" charset="2"/>
                  <a:buChar char="q"/>
                </a:pPr>
                <a:r>
                  <a:rPr lang="en-US" sz="1200" dirty="0" smtClean="0">
                    <a:latin typeface="Futura-Condensed-Normal" pitchFamily="2" charset="0"/>
                    <a:cs typeface="Futura Condensed"/>
                  </a:rPr>
                  <a:t>Investigate the code to see how the wait and say blocks are used to coordinate the conversation.</a:t>
                </a:r>
              </a:p>
              <a:p>
                <a:pPr marL="171450" indent="-171450">
                  <a:lnSpc>
                    <a:spcPct val="130000"/>
                  </a:lnSpc>
                  <a:buFont typeface="Wingdings" charset="2"/>
                  <a:buChar char="q"/>
                </a:pPr>
                <a:r>
                  <a:rPr lang="en-US" sz="1200" dirty="0" smtClean="0">
                    <a:latin typeface="Futura-Condensed-Normal" pitchFamily="2" charset="0"/>
                    <a:cs typeface="Futura Condensed"/>
                  </a:rPr>
                  <a:t>Remix the project to use the broadcast and when I receive blocks instead </a:t>
                </a:r>
                <a:r>
                  <a:rPr lang="en-US" sz="1200" dirty="0">
                    <a:latin typeface="Futura-Condensed-Normal" pitchFamily="2" charset="0"/>
                    <a:cs typeface="Futura Condensed"/>
                  </a:rPr>
                  <a:t>of </a:t>
                </a:r>
                <a:r>
                  <a:rPr lang="en-US" sz="1200" dirty="0" smtClean="0">
                    <a:latin typeface="Futura-Condensed-Normal" pitchFamily="2" charset="0"/>
                    <a:cs typeface="Futura Condensed"/>
                  </a:rPr>
                  <a:t>wait blocks. </a:t>
                </a:r>
              </a:p>
            </p:txBody>
          </p:sp>
          <p:sp>
            <p:nvSpPr>
              <p:cNvPr id="52" name="TextBox 51"/>
              <p:cNvSpPr txBox="1"/>
              <p:nvPr/>
            </p:nvSpPr>
            <p:spPr>
              <a:xfrm>
                <a:off x="43320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grpSp>
      <p:grpSp>
        <p:nvGrpSpPr>
          <p:cNvPr id="4" name="Group 3"/>
          <p:cNvGrpSpPr/>
          <p:nvPr/>
        </p:nvGrpSpPr>
        <p:grpSpPr>
          <a:xfrm>
            <a:off x="3831" y="6351394"/>
            <a:ext cx="7772400" cy="2153959"/>
            <a:chOff x="0" y="6351394"/>
            <a:chExt cx="7772400" cy="2153959"/>
          </a:xfrm>
        </p:grpSpPr>
        <p:sp>
          <p:nvSpPr>
            <p:cNvPr id="43" name="Rectangle 42"/>
            <p:cNvSpPr/>
            <p:nvPr/>
          </p:nvSpPr>
          <p:spPr>
            <a:xfrm>
              <a:off x="0" y="7858307"/>
              <a:ext cx="7772400" cy="410457"/>
            </a:xfrm>
            <a:prstGeom prst="rect">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nvGrpSpPr>
            <p:cNvPr id="2" name="Group 1"/>
            <p:cNvGrpSpPr/>
            <p:nvPr/>
          </p:nvGrpSpPr>
          <p:grpSpPr>
            <a:xfrm>
              <a:off x="3962555" y="7871867"/>
              <a:ext cx="3809845" cy="507475"/>
              <a:chOff x="3962555" y="7871867"/>
              <a:chExt cx="3809845" cy="507475"/>
            </a:xfrm>
          </p:grpSpPr>
          <p:sp>
            <p:nvSpPr>
              <p:cNvPr id="45" name="Diamond 44"/>
              <p:cNvSpPr/>
              <p:nvPr/>
            </p:nvSpPr>
            <p:spPr>
              <a:xfrm>
                <a:off x="5676977" y="8053258"/>
                <a:ext cx="381000" cy="326084"/>
              </a:xfrm>
              <a:prstGeom prst="diamond">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0" name="TextBox 49"/>
              <p:cNvSpPr txBox="1"/>
              <p:nvPr/>
            </p:nvSpPr>
            <p:spPr>
              <a:xfrm>
                <a:off x="3962555" y="7871867"/>
                <a:ext cx="3809845"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
          <p:nvSpPr>
            <p:cNvPr id="53" name="Oval Callout 52"/>
            <p:cNvSpPr/>
            <p:nvPr/>
          </p:nvSpPr>
          <p:spPr>
            <a:xfrm rot="15462013" flipV="1">
              <a:off x="413018" y="6228851"/>
              <a:ext cx="2153959" cy="2399046"/>
            </a:xfrm>
            <a:prstGeom prst="wedgeEllipseCallout">
              <a:avLst>
                <a:gd name="adj1" fmla="val -36970"/>
                <a:gd name="adj2" fmla="val 48187"/>
              </a:avLst>
            </a:prstGeom>
            <a:solidFill>
              <a:schemeClr val="accent2">
                <a:lumMod val="20000"/>
                <a:lumOff val="80000"/>
              </a:schemeClr>
            </a:solidFill>
            <a:ln w="76200" cap="rnd" cmpd="sng">
              <a:solidFill>
                <a:schemeClr val="bg1"/>
              </a:solidFill>
              <a:prstDash val="solid"/>
              <a:bevel/>
            </a:ln>
            <a:effectLst/>
          </p:spPr>
          <p:style>
            <a:lnRef idx="1">
              <a:schemeClr val="accent1"/>
            </a:lnRef>
            <a:fillRef idx="3">
              <a:schemeClr val="accent1"/>
            </a:fillRef>
            <a:effectRef idx="2">
              <a:schemeClr val="accent1"/>
            </a:effectRef>
            <a:fontRef idx="minor">
              <a:schemeClr val="lt1"/>
            </a:fontRef>
          </p:style>
          <p:txBody>
            <a:bodyPr vert="vert270" rtlCol="0" anchor="ctr">
              <a:normAutofit/>
            </a:bodyPr>
            <a:lstStyle/>
            <a:p>
              <a:pPr algn="ctr"/>
              <a:r>
                <a:rPr lang="en-US" sz="3200" kern="1300" dirty="0" smtClean="0">
                  <a:solidFill>
                    <a:srgbClr val="AA28BA"/>
                  </a:solidFill>
                  <a:latin typeface="Futura-Condensed-Normal" pitchFamily="2" charset="0"/>
                  <a:cs typeface="Futura Condensed"/>
                </a:rPr>
                <a:t>FEELING STUCK?</a:t>
              </a:r>
            </a:p>
            <a:p>
              <a:pPr algn="ctr"/>
              <a:r>
                <a:rPr lang="en-US" sz="1600" kern="1300" baseline="-25000" dirty="0" smtClean="0">
                  <a:solidFill>
                    <a:srgbClr val="AA28BA"/>
                  </a:solidFill>
                  <a:latin typeface="Futura-Condensed-Normal" pitchFamily="2" charset="0"/>
                  <a:cs typeface="Futura Condensed"/>
                </a:rPr>
                <a:t>THAT</a:t>
              </a:r>
              <a:r>
                <a:rPr lang="fr-FR" sz="1600" kern="1300" baseline="-25000" dirty="0" smtClean="0">
                  <a:solidFill>
                    <a:srgbClr val="AA28BA"/>
                  </a:solidFill>
                  <a:latin typeface="Futura-Condensed-Normal" pitchFamily="2" charset="0"/>
                  <a:cs typeface="Futura Condensed"/>
                </a:rPr>
                <a:t>’</a:t>
              </a:r>
              <a:r>
                <a:rPr lang="en-US" sz="1600" kern="1300" baseline="-25000" dirty="0" smtClean="0">
                  <a:solidFill>
                    <a:srgbClr val="AA28BA"/>
                  </a:solidFill>
                  <a:latin typeface="Futura-Condensed-Normal" pitchFamily="2" charset="0"/>
                  <a:cs typeface="Futura Condensed"/>
                </a:rPr>
                <a:t>S OKAY! TRY THESE THINGS…</a:t>
              </a:r>
            </a:p>
          </p:txBody>
        </p:sp>
      </p:grpSp>
      <p:sp>
        <p:nvSpPr>
          <p:cNvPr id="31" name="TextBox 30"/>
          <p:cNvSpPr txBox="1"/>
          <p:nvPr/>
        </p:nvSpPr>
        <p:spPr>
          <a:xfrm>
            <a:off x="4170500" y="8517982"/>
            <a:ext cx="3330967" cy="1384995"/>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a:latin typeface="Futura-Condensed-Normal" pitchFamily="2" charset="0"/>
                <a:cs typeface="Futura Condensed"/>
              </a:rPr>
              <a:t>Add your project to </a:t>
            </a:r>
            <a:r>
              <a:rPr lang="en-US" sz="1200" kern="1100" spc="-20" dirty="0" smtClean="0">
                <a:latin typeface="Futura-Condensed-Normal" pitchFamily="2" charset="0"/>
                <a:cs typeface="Futura Condensed"/>
              </a:rPr>
              <a:t>the Conversations </a:t>
            </a:r>
            <a:r>
              <a:rPr lang="en-US" sz="1200" kern="1100" spc="-20" dirty="0">
                <a:latin typeface="Futura-Condensed-Normal" pitchFamily="2" charset="0"/>
                <a:cs typeface="Futura Condensed"/>
              </a:rPr>
              <a:t>s</a:t>
            </a:r>
            <a:r>
              <a:rPr lang="en-US" sz="1200" kern="1100" spc="-20" dirty="0" smtClean="0">
                <a:latin typeface="Futura-Condensed-Normal" pitchFamily="2" charset="0"/>
                <a:cs typeface="Futura Condensed"/>
              </a:rPr>
              <a:t>tudio: </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/studios/475547</a:t>
            </a:r>
            <a:endParaRPr lang="en-US" sz="1200" kern="1100" spc="-20" dirty="0">
              <a:latin typeface="Futura-Condensed-Normal" pitchFamily="2" charset="0"/>
              <a:cs typeface="Futura Condensed"/>
            </a:endParaRPr>
          </a:p>
          <a:p>
            <a:pPr marL="171450" indent="-171450">
              <a:buFont typeface="Lucida Grande"/>
              <a:buChar char="+"/>
            </a:pPr>
            <a:r>
              <a:rPr lang="en-US" sz="1200" kern="1100" spc="-20" dirty="0">
                <a:latin typeface="Futura-Condensed-Normal" pitchFamily="2" charset="0"/>
                <a:cs typeface="Futura Condensed"/>
              </a:rPr>
              <a:t>Challenge yourself to do more! </a:t>
            </a:r>
            <a:r>
              <a:rPr lang="en-US" sz="1200" kern="1100" spc="-20" dirty="0" smtClean="0">
                <a:latin typeface="Futura-Condensed-Normal" pitchFamily="2" charset="0"/>
                <a:cs typeface="Futura Condensed"/>
              </a:rPr>
              <a:t>Add other characters and conversations.</a:t>
            </a:r>
            <a:endParaRPr lang="en-US" sz="1200" kern="1100" spc="-20" dirty="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Share your project with a neighbor and walk them through your process of exploration and design.</a:t>
            </a:r>
          </a:p>
          <a:p>
            <a:pPr marL="171450" indent="-171450">
              <a:buFont typeface="Lucida Grande"/>
              <a:buChar char="+"/>
            </a:pPr>
            <a:r>
              <a:rPr lang="en-US" sz="1200" kern="1100" spc="-20" dirty="0" smtClean="0">
                <a:latin typeface="Futura-Condensed-Normal" pitchFamily="2" charset="0"/>
                <a:cs typeface="Futura Condensed"/>
              </a:rPr>
              <a:t>Help a neighbor!</a:t>
            </a:r>
            <a:endParaRPr lang="en-US" sz="1200" kern="1100" spc="-20" dirty="0">
              <a:latin typeface="Futura-Condensed-Normal" pitchFamily="2" charset="0"/>
              <a:cs typeface="Futura Condensed"/>
            </a:endParaRPr>
          </a:p>
        </p:txBody>
      </p:sp>
      <p:sp>
        <p:nvSpPr>
          <p:cNvPr id="56" name="TextBox 55"/>
          <p:cNvSpPr txBox="1"/>
          <p:nvPr/>
        </p:nvSpPr>
        <p:spPr>
          <a:xfrm>
            <a:off x="457995" y="8517982"/>
            <a:ext cx="3227327" cy="1384995"/>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Brainstorm ideas with a neighbor! Generate a list of possible solutions and test them out together.</a:t>
            </a:r>
          </a:p>
          <a:p>
            <a:pPr marL="171450" indent="-171450">
              <a:buFont typeface="Wingdings" charset="2"/>
              <a:buChar char="q"/>
            </a:pPr>
            <a:r>
              <a:rPr lang="en-US" sz="1200" dirty="0" smtClean="0">
                <a:latin typeface="Futura-Condensed-Normal" pitchFamily="2" charset="0"/>
                <a:cs typeface="Futura Condensed"/>
              </a:rPr>
              <a:t>Try using the </a:t>
            </a:r>
            <a:r>
              <a:rPr lang="en-US" sz="1200" dirty="0">
                <a:latin typeface="Futura-Condensed-Normal" pitchFamily="2" charset="0"/>
                <a:cs typeface="Futura Condensed"/>
              </a:rPr>
              <a:t>broadcast and when I receive</a:t>
            </a:r>
            <a:r>
              <a:rPr lang="en-US" sz="1200" dirty="0" smtClean="0">
                <a:latin typeface="Futura-Condensed-Normal" pitchFamily="2" charset="0"/>
                <a:cs typeface="Futura Condensed"/>
              </a:rPr>
              <a:t> blocks in different parts of your project.</a:t>
            </a:r>
          </a:p>
          <a:p>
            <a:pPr marL="171450" indent="-171450">
              <a:buFont typeface="Wingdings" charset="2"/>
              <a:buChar char="q"/>
            </a:pPr>
            <a:r>
              <a:rPr lang="en-US" sz="1200" dirty="0">
                <a:latin typeface="Futura-Condensed-Normal" pitchFamily="2" charset="0"/>
                <a:cs typeface="Futura Condensed"/>
              </a:rPr>
              <a:t>Explore projects in the Conversations studio to get inspiration for different ways to coordinate conversations between sprites</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cxnSp>
        <p:nvCxnSpPr>
          <p:cNvPr id="57" name="Straight Connector 56"/>
          <p:cNvCxnSpPr/>
          <p:nvPr/>
        </p:nvCxnSpPr>
        <p:spPr>
          <a:xfrm>
            <a:off x="3962555"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3" name="Picture 2" descr="Screen Shot 2014-06-05 at 3.00.37 PM.png"/>
          <p:cNvPicPr>
            <a:picLocks noChangeAspect="1"/>
          </p:cNvPicPr>
          <p:nvPr/>
        </p:nvPicPr>
        <p:blipFill rotWithShape="1">
          <a:blip r:embed="rId3">
            <a:extLst>
              <a:ext uri="{28A0092B-C50C-407E-A947-70E740481C1C}">
                <a14:useLocalDpi xmlns:a14="http://schemas.microsoft.com/office/drawing/2010/main" xmlns="" val="0"/>
              </a:ext>
            </a:extLst>
          </a:blip>
          <a:srcRect l="16627" t="7634" r="15065" b="26208"/>
          <a:stretch/>
        </p:blipFill>
        <p:spPr>
          <a:xfrm>
            <a:off x="3962554" y="704642"/>
            <a:ext cx="3236396" cy="2358678"/>
          </a:xfrm>
          <a:prstGeom prst="rect">
            <a:avLst/>
          </a:prstGeom>
        </p:spPr>
      </p:pic>
      <p:grpSp>
        <p:nvGrpSpPr>
          <p:cNvPr id="90" name="Group 89"/>
          <p:cNvGrpSpPr/>
          <p:nvPr/>
        </p:nvGrpSpPr>
        <p:grpSpPr>
          <a:xfrm>
            <a:off x="2891413" y="5576204"/>
            <a:ext cx="406003" cy="634952"/>
            <a:chOff x="1656348" y="4643960"/>
            <a:chExt cx="906788" cy="1339571"/>
          </a:xfrm>
        </p:grpSpPr>
        <p:cxnSp>
          <p:nvCxnSpPr>
            <p:cNvPr id="91" name="Straight Arrow Connector 90"/>
            <p:cNvCxnSpPr/>
            <p:nvPr/>
          </p:nvCxnSpPr>
          <p:spPr>
            <a:xfrm>
              <a:off x="1656348" y="4649428"/>
              <a:ext cx="9067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560271" y="4643960"/>
              <a:ext cx="1" cy="1339571"/>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grpSp>
      <p:cxnSp>
        <p:nvCxnSpPr>
          <p:cNvPr id="97" name="Straight Arrow Connector 96"/>
          <p:cNvCxnSpPr/>
          <p:nvPr/>
        </p:nvCxnSpPr>
        <p:spPr>
          <a:xfrm>
            <a:off x="3042286" y="5119176"/>
            <a:ext cx="1128214" cy="0"/>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00" name="Picture 99" descr="Screen Shot 2014-06-06 at 3.46.55 PM.png"/>
          <p:cNvPicPr>
            <a:picLocks noChangeAspect="1"/>
          </p:cNvPicPr>
          <p:nvPr/>
        </p:nvPicPr>
        <p:blipFill>
          <a:blip r:embed="rId4">
            <a:extLst>
              <a:ext uri="{BEBA8EAE-BF5A-486C-A8C5-ECC9F3942E4B}">
                <a14:imgProps xmlns:a14="http://schemas.microsoft.com/office/drawing/2010/main" xmlns="">
                  <a14:imgLayer r:embed="rId5">
                    <a14:imgEffect>
                      <a14:backgroundRemoval t="0" b="99496" l="408" r="99796"/>
                    </a14:imgEffect>
                  </a14:imgLayer>
                </a14:imgProps>
              </a:ext>
              <a:ext uri="{28A0092B-C50C-407E-A947-70E740481C1C}">
                <a14:useLocalDpi xmlns:a14="http://schemas.microsoft.com/office/drawing/2010/main" xmlns="" val="0"/>
              </a:ext>
            </a:extLst>
          </a:blip>
          <a:stretch>
            <a:fillRect/>
          </a:stretch>
        </p:blipFill>
        <p:spPr>
          <a:xfrm>
            <a:off x="4228782" y="3873974"/>
            <a:ext cx="2621100" cy="2123626"/>
          </a:xfrm>
          <a:prstGeom prst="rect">
            <a:avLst/>
          </a:prstGeom>
        </p:spPr>
      </p:pic>
      <p:pic>
        <p:nvPicPr>
          <p:cNvPr id="105" name="Picture 104" descr="Screen Shot 2014-06-06 at 12.47.27 PM.png"/>
          <p:cNvPicPr>
            <a:picLocks noChangeAspect="1"/>
          </p:cNvPicPr>
          <p:nvPr/>
        </p:nvPicPr>
        <p:blipFill rotWithShape="1">
          <a:blip r:embed="rId6">
            <a:extLst>
              <a:ext uri="{BEBA8EAE-BF5A-486C-A8C5-ECC9F3942E4B}">
                <a14:imgProps xmlns:a14="http://schemas.microsoft.com/office/drawing/2010/main" xmlns="">
                  <a14:imgLayer r:embed="rId7">
                    <a14:imgEffect>
                      <a14:backgroundRemoval t="322" b="100000" l="0" r="100000">
                        <a14:foregroundMark x1="32361" y1="62058" x2="32361" y2="62058"/>
                        <a14:foregroundMark x1="25729" y1="36013" x2="25729" y2="36013"/>
                        <a14:foregroundMark x1="23607" y1="8682" x2="23607" y2="8682"/>
                        <a14:foregroundMark x1="28382" y1="14469" x2="28382" y2="14469"/>
                      </a14:backgroundRemoval>
                    </a14:imgEffect>
                  </a14:imgLayer>
                </a14:imgProps>
              </a:ext>
              <a:ext uri="{28A0092B-C50C-407E-A947-70E740481C1C}">
                <a14:useLocalDpi xmlns:a14="http://schemas.microsoft.com/office/drawing/2010/main" xmlns="" val="0"/>
              </a:ext>
            </a:extLst>
          </a:blip>
          <a:srcRect t="30564"/>
          <a:stretch/>
        </p:blipFill>
        <p:spPr>
          <a:xfrm>
            <a:off x="2780633" y="6270524"/>
            <a:ext cx="2552379" cy="1462000"/>
          </a:xfrm>
          <a:prstGeom prst="rect">
            <a:avLst/>
          </a:prstGeom>
        </p:spPr>
      </p:pic>
      <p:grpSp>
        <p:nvGrpSpPr>
          <p:cNvPr id="59" name="Group 58"/>
          <p:cNvGrpSpPr/>
          <p:nvPr/>
        </p:nvGrpSpPr>
        <p:grpSpPr>
          <a:xfrm>
            <a:off x="2571138" y="443435"/>
            <a:ext cx="651202" cy="1336089"/>
            <a:chOff x="2571138" y="443435"/>
            <a:chExt cx="651202" cy="1336089"/>
          </a:xfrm>
        </p:grpSpPr>
        <p:grpSp>
          <p:nvGrpSpPr>
            <p:cNvPr id="60" name="Group 59"/>
            <p:cNvGrpSpPr/>
            <p:nvPr/>
          </p:nvGrpSpPr>
          <p:grpSpPr>
            <a:xfrm>
              <a:off x="2571138" y="443435"/>
              <a:ext cx="651202" cy="1336089"/>
              <a:chOff x="2169548" y="4643960"/>
              <a:chExt cx="393589" cy="656327"/>
            </a:xfrm>
          </p:grpSpPr>
          <p:cxnSp>
            <p:nvCxnSpPr>
              <p:cNvPr id="63" name="Straight Arrow Connector 62"/>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61" name="Straight Arrow Connector 60"/>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457995" y="647673"/>
            <a:ext cx="2815942" cy="630942"/>
          </a:xfrm>
          <a:prstGeom prst="rect">
            <a:avLst/>
          </a:prstGeom>
          <a:noFill/>
        </p:spPr>
        <p:txBody>
          <a:bodyPr wrap="square" rtlCol="0">
            <a:spAutoFit/>
          </a:bodyPr>
          <a:lstStyle/>
          <a:p>
            <a:r>
              <a:rPr lang="en-US" sz="3500" dirty="0" smtClean="0">
                <a:latin typeface="Futura-Condensed-Normal" pitchFamily="2" charset="0"/>
                <a:cs typeface="Futura Condensed"/>
              </a:rPr>
              <a:t>CONVERSATIONS</a:t>
            </a:r>
          </a:p>
        </p:txBody>
      </p:sp>
    </p:spTree>
    <p:extLst>
      <p:ext uri="{BB962C8B-B14F-4D97-AF65-F5344CB8AC3E}">
        <p14:creationId xmlns:p14="http://schemas.microsoft.com/office/powerpoint/2010/main" xmlns="" val="37790575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3452599"/>
            <a:chOff x="422410" y="2830659"/>
            <a:chExt cx="3324338" cy="3452599"/>
          </a:xfrm>
        </p:grpSpPr>
        <p:sp>
          <p:nvSpPr>
            <p:cNvPr id="14" name="TextBox 13"/>
            <p:cNvSpPr txBox="1"/>
            <p:nvPr/>
          </p:nvSpPr>
          <p:spPr>
            <a:xfrm>
              <a:off x="515544" y="3328603"/>
              <a:ext cx="3231204" cy="295465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Optionally, show example projects from the </a:t>
              </a:r>
              <a:r>
                <a:rPr lang="en-US" sz="1200" dirty="0" smtClean="0">
                  <a:latin typeface="Futura-Condensed-Normal" pitchFamily="2" charset="0"/>
                  <a:cs typeface="Futura Condensed"/>
                </a:rPr>
                <a:t>Scenes studio </a:t>
              </a:r>
              <a:r>
                <a:rPr lang="en-US" sz="1200" dirty="0">
                  <a:latin typeface="Futura-Condensed-Normal" pitchFamily="2" charset="0"/>
                  <a:cs typeface="Futura Condensed"/>
                </a:rPr>
                <a:t>and</a:t>
              </a:r>
              <a:r>
                <a:rPr lang="en-US" sz="1200" spc="-20" dirty="0">
                  <a:latin typeface="Futura-Condensed-Normal" pitchFamily="2" charset="0"/>
                  <a:cs typeface="Futura Condensed"/>
                </a:rPr>
                <a:t> have the </a:t>
              </a:r>
              <a:r>
                <a:rPr lang="en-US" sz="1200" dirty="0" smtClean="0">
                  <a:latin typeface="Futura-Condensed-Normal" pitchFamily="2" charset="0"/>
                  <a:cs typeface="Futura Condensed"/>
                </a:rPr>
                <a:t>Scenes </a:t>
              </a:r>
              <a:r>
                <a:rPr lang="en-US" sz="1200" spc="-20" dirty="0" smtClean="0">
                  <a:latin typeface="Futura-Condensed-Normal" pitchFamily="2" charset="0"/>
                  <a:cs typeface="Futura Condensed"/>
                </a:rPr>
                <a:t>handout </a:t>
              </a:r>
              <a:r>
                <a:rPr lang="en-US" sz="1200" spc="-20" dirty="0">
                  <a:latin typeface="Futura-Condensed-Normal" pitchFamily="2" charset="0"/>
                  <a:cs typeface="Futura Condensed"/>
                </a:rPr>
                <a:t>available to guide students.</a:t>
              </a: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Give students time to develop a </a:t>
              </a:r>
              <a:r>
                <a:rPr lang="en-US" sz="1200" dirty="0">
                  <a:latin typeface="Futura-Condensed-Normal" pitchFamily="2" charset="0"/>
                  <a:cs typeface="Futura Condensed"/>
                </a:rPr>
                <a:t>project that includes multiple scene changes </a:t>
              </a:r>
              <a:r>
                <a:rPr lang="en-US" sz="1200" dirty="0" smtClean="0">
                  <a:latin typeface="Futura-Condensed-Normal" pitchFamily="2" charset="0"/>
                  <a:cs typeface="Futura Condensed"/>
                </a:rPr>
                <a:t>using different backdrops, </a:t>
              </a:r>
              <a:r>
                <a:rPr lang="en-US" sz="1200" dirty="0">
                  <a:latin typeface="Futura-Condensed-Normal" pitchFamily="2" charset="0"/>
                  <a:cs typeface="Futura Condensed"/>
                </a:rPr>
                <a:t>such as </a:t>
              </a:r>
              <a:r>
                <a:rPr lang="en-US" sz="1200" dirty="0" smtClean="0">
                  <a:latin typeface="Futura-Condensed-Normal" pitchFamily="2" charset="0"/>
                  <a:cs typeface="Futura Condensed"/>
                </a:rPr>
                <a:t>in a slideshow. Challenge students to explore and manipulate scripts in the Stage to initiate backdrop changes.</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Allow </a:t>
              </a:r>
              <a:r>
                <a:rPr lang="en-US" sz="1200" dirty="0">
                  <a:latin typeface="Futura-Condensed-Normal" pitchFamily="2" charset="0"/>
                  <a:cs typeface="Futura Condensed"/>
                </a:rPr>
                <a:t>students to share </a:t>
              </a:r>
              <a:r>
                <a:rPr lang="en-US" sz="1200" dirty="0" smtClean="0">
                  <a:latin typeface="Futura-Condensed-Normal" pitchFamily="2" charset="0"/>
                  <a:cs typeface="Futura Condensed"/>
                </a:rPr>
                <a:t>their projects </a:t>
              </a:r>
              <a:r>
                <a:rPr lang="en-US" sz="1200" dirty="0">
                  <a:latin typeface="Futura-Condensed-Normal" pitchFamily="2" charset="0"/>
                  <a:cs typeface="Futura Condensed"/>
                </a:rPr>
                <a:t>with one another. We suggest the </a:t>
              </a:r>
              <a:r>
                <a:rPr lang="en-US" sz="1200" dirty="0" smtClean="0">
                  <a:latin typeface="Futura-Condensed-Normal" pitchFamily="2" charset="0"/>
                  <a:cs typeface="Futura Condensed"/>
                </a:rPr>
                <a:t>design </a:t>
              </a:r>
              <a:r>
                <a:rPr lang="en-US" sz="1200" dirty="0">
                  <a:latin typeface="Futura-Condensed-Normal" pitchFamily="2" charset="0"/>
                  <a:cs typeface="Futura Condensed"/>
                </a:rPr>
                <a:t>d</a:t>
              </a:r>
              <a:r>
                <a:rPr lang="en-US" sz="1200" dirty="0" smtClean="0">
                  <a:latin typeface="Futura-Condensed-Normal" pitchFamily="2" charset="0"/>
                  <a:cs typeface="Futura Condensed"/>
                </a:rPr>
                <a:t>emo </a:t>
              </a:r>
              <a:r>
                <a:rPr lang="en-US" sz="1200" dirty="0">
                  <a:latin typeface="Futura-Condensed-Normal" pitchFamily="2" charset="0"/>
                  <a:cs typeface="Futura Condensed"/>
                </a:rPr>
                <a:t>activity</a:t>
              </a:r>
              <a:r>
                <a:rPr lang="en-US" sz="1200" dirty="0" smtClean="0">
                  <a:latin typeface="Futura-Condensed-Normal" pitchFamily="2" charset="0"/>
                  <a:cs typeface="Futura Condensed"/>
                </a:rPr>
                <a:t>: invite </a:t>
              </a:r>
              <a:r>
                <a:rPr lang="en-US" sz="1200" dirty="0">
                  <a:latin typeface="Futura-Condensed-Normal" pitchFamily="2" charset="0"/>
                  <a:cs typeface="Futura Condensed"/>
                </a:rPr>
                <a:t>a few students to present their </a:t>
              </a:r>
              <a:r>
                <a:rPr lang="en-US" sz="1200" dirty="0" smtClean="0">
                  <a:latin typeface="Futura-Condensed-Normal" pitchFamily="2" charset="0"/>
                  <a:cs typeface="Futura Condensed"/>
                </a:rPr>
                <a:t>work to </a:t>
              </a:r>
              <a:r>
                <a:rPr lang="en-US" sz="1200" dirty="0">
                  <a:latin typeface="Futura-Condensed-Normal" pitchFamily="2" charset="0"/>
                  <a:cs typeface="Futura Condensed"/>
                </a:rPr>
                <a:t>the class and demonstrate how they implemented </a:t>
              </a:r>
              <a:r>
                <a:rPr lang="en-US" sz="1200" dirty="0" smtClean="0">
                  <a:latin typeface="Futura-Condensed-Normal" pitchFamily="2" charset="0"/>
                  <a:cs typeface="Futura Condensed"/>
                </a:rPr>
                <a:t>switching backdrops. </a:t>
              </a:r>
              <a:r>
                <a:rPr lang="en-US" sz="1200" spc="-10" dirty="0" smtClean="0">
                  <a:latin typeface="Futura-Condensed-Normal" pitchFamily="2" charset="0"/>
                  <a:cs typeface="Futura Condensed"/>
                </a:rPr>
                <a:t>Optionally</a:t>
              </a:r>
              <a:r>
                <a:rPr lang="en-US" sz="1200" spc="-10" dirty="0">
                  <a:latin typeface="Futura-Condensed-Normal" pitchFamily="2" charset="0"/>
                  <a:cs typeface="Futura Condensed"/>
                </a:rPr>
                <a:t>, have students add their projects to the </a:t>
              </a:r>
              <a:r>
                <a:rPr lang="en-US" sz="1200" spc="-10" dirty="0" smtClean="0">
                  <a:latin typeface="Futura-Condensed-Normal" pitchFamily="2" charset="0"/>
                  <a:cs typeface="Futura Condensed"/>
                </a:rPr>
                <a:t>Scenes studio </a:t>
              </a:r>
              <a:r>
                <a:rPr lang="en-US" sz="1200" spc="-10" dirty="0">
                  <a:latin typeface="Futura-Condensed-Normal" pitchFamily="2" charset="0"/>
                  <a:cs typeface="Futura Condensed"/>
                </a:rPr>
                <a:t>or a class studio.</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22218" y="795405"/>
            <a:ext cx="2999848" cy="1600438"/>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smtClean="0">
                <a:latin typeface="Futura-Condensed-Normal" pitchFamily="2" charset="0"/>
                <a:cs typeface="Futura Condensed"/>
              </a:rPr>
              <a:t>be able to create a </a:t>
            </a:r>
            <a:r>
              <a:rPr lang="en-US" sz="1200" dirty="0">
                <a:latin typeface="Futura-Condensed-Normal" pitchFamily="2" charset="0"/>
                <a:cs typeface="Futura Condensed"/>
              </a:rPr>
              <a:t>project that experiments </a:t>
            </a:r>
            <a:r>
              <a:rPr lang="en-US" sz="1200" dirty="0" smtClean="0">
                <a:latin typeface="Futura-Condensed-Normal" pitchFamily="2" charset="0"/>
                <a:cs typeface="Futura Condensed"/>
              </a:rPr>
              <a:t>with changing </a:t>
            </a:r>
            <a:r>
              <a:rPr lang="en-US" sz="1200" dirty="0">
                <a:latin typeface="Futura-Condensed-Normal" pitchFamily="2" charset="0"/>
                <a:cs typeface="Futura Condensed"/>
              </a:rPr>
              <a:t>backdrops, like a story with multiple scenes or a </a:t>
            </a:r>
            <a:r>
              <a:rPr lang="en-US" sz="1200" dirty="0" smtClean="0">
                <a:latin typeface="Futura-Condensed-Normal" pitchFamily="2" charset="0"/>
                <a:cs typeface="Futura Condensed"/>
              </a:rPr>
              <a:t>slideshow</a:t>
            </a:r>
          </a:p>
          <a:p>
            <a:pPr marL="171450" indent="-171450">
              <a:buFont typeface="Lucida Grande"/>
              <a:buChar char="+"/>
            </a:pPr>
            <a:r>
              <a:rPr lang="en-US" sz="1200" dirty="0">
                <a:latin typeface="Futura-Condensed-Normal" pitchFamily="2" charset="0"/>
                <a:cs typeface="Futura Condensed"/>
              </a:rPr>
              <a:t>gain more </a:t>
            </a:r>
            <a:r>
              <a:rPr lang="en-US" sz="1200" dirty="0" smtClean="0">
                <a:latin typeface="Futura-Condensed-Normal" pitchFamily="2" charset="0"/>
                <a:cs typeface="Futura Condensed"/>
              </a:rPr>
              <a:t>familiarity </a:t>
            </a:r>
            <a:r>
              <a:rPr lang="en-US" sz="1200" dirty="0">
                <a:latin typeface="Futura-Condensed-Normal" pitchFamily="2" charset="0"/>
                <a:cs typeface="Futura Condensed"/>
              </a:rPr>
              <a:t>with the computational </a:t>
            </a:r>
            <a:r>
              <a:rPr lang="en-US" sz="1200" dirty="0" smtClean="0">
                <a:latin typeface="Futura-Condensed-Normal" pitchFamily="2" charset="0"/>
                <a:cs typeface="Futura Condensed"/>
              </a:rPr>
              <a:t>concepts </a:t>
            </a:r>
            <a:r>
              <a:rPr lang="en-US" sz="1200" dirty="0">
                <a:latin typeface="Futura-Condensed-Normal" pitchFamily="2" charset="0"/>
                <a:cs typeface="Futura Condensed"/>
              </a:rPr>
              <a:t>of events </a:t>
            </a:r>
            <a:r>
              <a:rPr lang="en-US" sz="1200" dirty="0" smtClean="0">
                <a:latin typeface="Futura-Condensed-Normal" pitchFamily="2" charset="0"/>
                <a:cs typeface="Futura Condensed"/>
              </a:rPr>
              <a:t>and parallelism and </a:t>
            </a:r>
            <a:r>
              <a:rPr lang="en-US" sz="1200" dirty="0">
                <a:latin typeface="Futura-Condensed-Normal" pitchFamily="2" charset="0"/>
                <a:cs typeface="Futura Condensed"/>
              </a:rPr>
              <a:t>the practice of </a:t>
            </a:r>
            <a:r>
              <a:rPr lang="en-US" sz="1200" dirty="0" smtClean="0">
                <a:latin typeface="Futura-Condensed-Normal" pitchFamily="2" charset="0"/>
                <a:cs typeface="Futura Condensed"/>
              </a:rPr>
              <a:t>experimenting and iterating</a:t>
            </a:r>
            <a:endParaRPr lang="en-US" sz="1200" dirty="0">
              <a:latin typeface="Futura-Condensed-Normal" pitchFamily="2" charset="0"/>
              <a:cs typeface="Futura Condensed"/>
            </a:endParaRPr>
          </a:p>
        </p:txBody>
      </p:sp>
      <p:grpSp>
        <p:nvGrpSpPr>
          <p:cNvPr id="50" name="Group 49"/>
          <p:cNvGrpSpPr/>
          <p:nvPr/>
        </p:nvGrpSpPr>
        <p:grpSpPr>
          <a:xfrm>
            <a:off x="4007796" y="2832776"/>
            <a:ext cx="3307404" cy="1142158"/>
            <a:chOff x="3992282" y="2832776"/>
            <a:chExt cx="3307404" cy="1142158"/>
          </a:xfrm>
        </p:grpSpPr>
        <p:sp>
          <p:nvSpPr>
            <p:cNvPr id="52" name="TextBox 51"/>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Scenes handout</a:t>
              </a:r>
            </a:p>
            <a:p>
              <a:pPr marL="171450" indent="-171450">
                <a:buFont typeface="Wingdings" charset="2"/>
                <a:buChar char="q"/>
              </a:pPr>
              <a:r>
                <a:rPr lang="en-US" sz="1200" dirty="0" smtClean="0">
                  <a:latin typeface="Futura-Condensed-Normal" pitchFamily="2" charset="0"/>
                  <a:cs typeface="Futura Condensed"/>
                </a:rPr>
                <a:t>Scenes 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/studios/475550</a:t>
              </a:r>
            </a:p>
          </p:txBody>
        </p:sp>
        <p:sp>
          <p:nvSpPr>
            <p:cNvPr id="54" name="TextBox 53"/>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55" name="Straight Connector 5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007796" y="4085846"/>
            <a:ext cx="3307404" cy="1511490"/>
            <a:chOff x="3992282" y="2832776"/>
            <a:chExt cx="3307404" cy="1511490"/>
          </a:xfrm>
        </p:grpSpPr>
        <p:sp>
          <p:nvSpPr>
            <p:cNvPr id="57" name="TextBox 56"/>
            <p:cNvSpPr txBox="1"/>
            <p:nvPr/>
          </p:nvSpPr>
          <p:spPr>
            <a:xfrm>
              <a:off x="4089400"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What does the </a:t>
              </a:r>
              <a:r>
                <a:rPr lang="en-US" sz="1200" dirty="0" smtClean="0">
                  <a:latin typeface="Futura-Condensed-Normal" pitchFamily="2" charset="0"/>
                  <a:cs typeface="Futura Condensed"/>
                </a:rPr>
                <a:t>Stage </a:t>
              </a:r>
              <a:r>
                <a:rPr lang="en-US" sz="1200" dirty="0">
                  <a:latin typeface="Futura-Condensed-Normal" pitchFamily="2" charset="0"/>
                  <a:cs typeface="Futura Condensed"/>
                </a:rPr>
                <a:t>have in common with sprites</a:t>
              </a:r>
              <a:r>
                <a:rPr lang="en-US" sz="1200" dirty="0" smtClean="0">
                  <a:latin typeface="Futura-Condensed-Normal" pitchFamily="2" charset="0"/>
                  <a:cs typeface="Futura Condensed"/>
                </a:rPr>
                <a:t>?</a:t>
              </a:r>
            </a:p>
            <a:p>
              <a:pPr marL="171450" indent="-171450">
                <a:buFont typeface="Lucida Grande"/>
                <a:buChar char="+"/>
              </a:pPr>
              <a:r>
                <a:rPr lang="en-US" sz="1200" dirty="0" smtClean="0">
                  <a:latin typeface="Futura-Condensed-Normal" pitchFamily="2" charset="0"/>
                  <a:cs typeface="Futura Condensed"/>
                </a:rPr>
                <a:t>How is the Stage different from sprites?</a:t>
              </a:r>
            </a:p>
            <a:p>
              <a:pPr marL="171450" indent="-171450">
                <a:buFont typeface="Lucida Grande"/>
                <a:buChar char="+"/>
              </a:pPr>
              <a:r>
                <a:rPr lang="en-US" sz="1200" dirty="0" smtClean="0">
                  <a:latin typeface="Futura-Condensed-Normal" pitchFamily="2" charset="0"/>
                  <a:cs typeface="Futura Condensed"/>
                </a:rPr>
                <a:t>How do you initiate a sprite’s actions </a:t>
              </a:r>
              <a:r>
                <a:rPr lang="en-US" sz="1200" dirty="0">
                  <a:latin typeface="Futura-Condensed-Normal" pitchFamily="2" charset="0"/>
                  <a:cs typeface="Futura Condensed"/>
                </a:rPr>
                <a:t>in a scene? </a:t>
              </a:r>
              <a:endParaRPr lang="en-US" sz="1200" dirty="0" smtClean="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What </a:t>
              </a:r>
              <a:r>
                <a:rPr lang="en-US" sz="1200" dirty="0">
                  <a:latin typeface="Futura-Condensed-Normal" pitchFamily="2" charset="0"/>
                  <a:cs typeface="Futura Condensed"/>
                </a:rPr>
                <a:t>other types of projects (beyond animations) </a:t>
              </a:r>
              <a:r>
                <a:rPr lang="en-US" sz="1200" dirty="0" smtClean="0">
                  <a:latin typeface="Futura-Condensed-Normal" pitchFamily="2" charset="0"/>
                  <a:cs typeface="Futura Condensed"/>
                </a:rPr>
                <a:t>use scene </a:t>
              </a:r>
              <a:r>
                <a:rPr lang="en-US" sz="1200" dirty="0">
                  <a:latin typeface="Futura-Condensed-Normal" pitchFamily="2" charset="0"/>
                  <a:cs typeface="Futura Condensed"/>
                </a:rPr>
                <a:t>changes</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58" name="TextBox 57"/>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3" name="Straight Connector 62"/>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4007796" y="5711444"/>
            <a:ext cx="3307404" cy="957492"/>
            <a:chOff x="3992282" y="2832776"/>
            <a:chExt cx="3307404" cy="957492"/>
          </a:xfrm>
        </p:grpSpPr>
        <p:sp>
          <p:nvSpPr>
            <p:cNvPr id="65" name="TextBox 64"/>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Do projects successfully coordinate multiple scenes using changing backdrops?</a:t>
              </a:r>
              <a:endParaRPr lang="en-US" sz="1200" dirty="0">
                <a:latin typeface="Futura-Condensed-Normal" pitchFamily="2" charset="0"/>
                <a:cs typeface="Futura Condensed"/>
              </a:endParaRPr>
            </a:p>
          </p:txBody>
        </p:sp>
        <p:sp>
          <p:nvSpPr>
            <p:cNvPr id="69" name="TextBox 6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75" name="Straight Connector 7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2" name="TextBox 101"/>
          <p:cNvSpPr txBox="1"/>
          <p:nvPr/>
        </p:nvSpPr>
        <p:spPr>
          <a:xfrm>
            <a:off x="1308419" y="595839"/>
            <a:ext cx="2815942" cy="954107"/>
          </a:xfrm>
          <a:prstGeom prst="rect">
            <a:avLst/>
          </a:prstGeom>
          <a:noFill/>
        </p:spPr>
        <p:txBody>
          <a:bodyPr wrap="square" rtlCol="0">
            <a:spAutoFit/>
          </a:bodyPr>
          <a:lstStyle/>
          <a:p>
            <a:r>
              <a:rPr lang="en-US" sz="5600" dirty="0" smtClean="0">
                <a:latin typeface="Futura-Condensed-Normal" pitchFamily="2" charset="0"/>
                <a:cs typeface="Futura Condensed"/>
              </a:rPr>
              <a:t>SCENES</a:t>
            </a:r>
          </a:p>
        </p:txBody>
      </p:sp>
      <p:grpSp>
        <p:nvGrpSpPr>
          <p:cNvPr id="76" name="Group 75"/>
          <p:cNvGrpSpPr/>
          <p:nvPr/>
        </p:nvGrpSpPr>
        <p:grpSpPr>
          <a:xfrm>
            <a:off x="457995" y="7630731"/>
            <a:ext cx="6857205" cy="352518"/>
            <a:chOff x="457995" y="7630731"/>
            <a:chExt cx="6857205" cy="352518"/>
          </a:xfrm>
        </p:grpSpPr>
        <p:sp>
          <p:nvSpPr>
            <p:cNvPr id="77" name="TextBox 76"/>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78" name="Straight Connector 7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82" name="Straight Connector 81"/>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4104914" y="8217641"/>
            <a:ext cx="3117152" cy="1158779"/>
            <a:chOff x="3746748" y="8217641"/>
            <a:chExt cx="3475318" cy="1158779"/>
          </a:xfrm>
        </p:grpSpPr>
        <p:sp>
          <p:nvSpPr>
            <p:cNvPr id="84" name="TextBox 83"/>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5" name="Group 84"/>
            <p:cNvGrpSpPr/>
            <p:nvPr/>
          </p:nvGrpSpPr>
          <p:grpSpPr>
            <a:xfrm>
              <a:off x="4076948" y="8385986"/>
              <a:ext cx="3145118" cy="883399"/>
              <a:chOff x="3891832" y="8385983"/>
              <a:chExt cx="3321768" cy="883398"/>
            </a:xfrm>
          </p:grpSpPr>
          <p:cxnSp>
            <p:nvCxnSpPr>
              <p:cNvPr id="86" name="Straight Connector 85"/>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0" name="TextBox 89"/>
          <p:cNvSpPr txBox="1"/>
          <p:nvPr/>
        </p:nvSpPr>
        <p:spPr>
          <a:xfrm>
            <a:off x="551129" y="8142739"/>
            <a:ext cx="3231204" cy="830997"/>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If </a:t>
            </a:r>
            <a:r>
              <a:rPr lang="en-US" sz="1200" dirty="0">
                <a:latin typeface="Futura-Condensed-Normal" pitchFamily="2" charset="0"/>
                <a:cs typeface="Futura Condensed"/>
              </a:rPr>
              <a:t>students are having trouble figuring out how to switch backdrops, encourage them to tinker with blocks under the Looks category, especially the switch backdrop to, switch backdrop to and wait, and next backdrop blocks</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06" name="TextBox 105"/>
          <p:cNvSpPr txBox="1"/>
          <p:nvPr/>
        </p:nvSpPr>
        <p:spPr>
          <a:xfrm>
            <a:off x="2535516"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107" name="Picture 106"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4068" y="1752620"/>
            <a:ext cx="329184" cy="329184"/>
          </a:xfrm>
          <a:prstGeom prst="rect">
            <a:avLst/>
          </a:prstGeom>
        </p:spPr>
      </p:pic>
      <p:grpSp>
        <p:nvGrpSpPr>
          <p:cNvPr id="108" name="Group 107"/>
          <p:cNvGrpSpPr/>
          <p:nvPr/>
        </p:nvGrpSpPr>
        <p:grpSpPr>
          <a:xfrm>
            <a:off x="3669537" y="794340"/>
            <a:ext cx="442062" cy="1123360"/>
            <a:chOff x="2853673" y="794340"/>
            <a:chExt cx="442062" cy="1123360"/>
          </a:xfrm>
        </p:grpSpPr>
        <p:cxnSp>
          <p:nvCxnSpPr>
            <p:cNvPr id="109" name="Straight Connector 108"/>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62</a:t>
            </a:r>
            <a:endParaRPr lang="en-US" dirty="0">
              <a:latin typeface="Futura-Condensed-Normal" pitchFamily="2" charset="0"/>
            </a:endParaRPr>
          </a:p>
        </p:txBody>
      </p:sp>
      <p:grpSp>
        <p:nvGrpSpPr>
          <p:cNvPr id="45" name="Group 44"/>
          <p:cNvGrpSpPr/>
          <p:nvPr/>
        </p:nvGrpSpPr>
        <p:grpSpPr>
          <a:xfrm>
            <a:off x="551129" y="-5905"/>
            <a:ext cx="493776" cy="2791968"/>
            <a:chOff x="551129" y="-5905"/>
            <a:chExt cx="493776" cy="2791968"/>
          </a:xfrm>
        </p:grpSpPr>
        <p:pic>
          <p:nvPicPr>
            <p:cNvPr id="46" name="Picture 45" descr="Unit3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29" y="-5905"/>
              <a:ext cx="493776" cy="2791968"/>
            </a:xfrm>
            <a:prstGeom prst="rect">
              <a:avLst/>
            </a:prstGeom>
          </p:spPr>
        </p:pic>
        <p:sp>
          <p:nvSpPr>
            <p:cNvPr id="47" name="TextBox 46"/>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3</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160972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4-07-28 at 9.49.03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08554" y="755849"/>
            <a:ext cx="3640966" cy="2742150"/>
          </a:xfrm>
          <a:prstGeom prst="rect">
            <a:avLst/>
          </a:prstGeom>
        </p:spPr>
      </p:pic>
      <p:grpSp>
        <p:nvGrpSpPr>
          <p:cNvPr id="6" name="Group 5"/>
          <p:cNvGrpSpPr/>
          <p:nvPr/>
        </p:nvGrpSpPr>
        <p:grpSpPr>
          <a:xfrm>
            <a:off x="445296" y="1520727"/>
            <a:ext cx="2357171" cy="1336959"/>
            <a:chOff x="422410" y="1482630"/>
            <a:chExt cx="2357171" cy="1336959"/>
          </a:xfrm>
        </p:grpSpPr>
        <p:sp>
          <p:nvSpPr>
            <p:cNvPr id="10" name="TextBox 9"/>
            <p:cNvSpPr txBox="1"/>
            <p:nvPr/>
          </p:nvSpPr>
          <p:spPr>
            <a:xfrm>
              <a:off x="515544" y="1482630"/>
              <a:ext cx="2159129"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WHAT</a:t>
              </a:r>
              <a:r>
                <a:rPr lang="en-US" sz="1200" dirty="0">
                  <a:latin typeface="Futura-Condensed-Normal" pitchFamily="2" charset="0"/>
                  <a:cs typeface="Futura Condensed"/>
                </a:rPr>
                <a:t> </a:t>
              </a:r>
              <a:r>
                <a:rPr lang="en-US" sz="1200" dirty="0" smtClean="0">
                  <a:latin typeface="Futura-Condensed-Normal" pitchFamily="2" charset="0"/>
                  <a:cs typeface="Futura Condensed"/>
                </a:rPr>
                <a:t>IS THE DIFFERENCE BETWEEN THE STAGE AND SPRITES?</a:t>
              </a:r>
              <a:endParaRPr lang="en-US" sz="1200" dirty="0">
                <a:latin typeface="Futura-Condensed-Normal" pitchFamily="2" charset="0"/>
                <a:cs typeface="Futura Condensed"/>
              </a:endParaRPr>
            </a:p>
          </p:txBody>
        </p:sp>
        <p:sp>
          <p:nvSpPr>
            <p:cNvPr id="13" name="TextBox 12"/>
            <p:cNvSpPr txBox="1"/>
            <p:nvPr/>
          </p:nvSpPr>
          <p:spPr>
            <a:xfrm>
              <a:off x="422410" y="2173258"/>
              <a:ext cx="2357171" cy="646331"/>
            </a:xfrm>
            <a:prstGeom prst="rect">
              <a:avLst/>
            </a:prstGeom>
            <a:noFill/>
            <a:ln>
              <a:noFill/>
            </a:ln>
          </p:spPr>
          <p:txBody>
            <a:bodyPr wrap="square" rtlCol="0">
              <a:spAutoFit/>
            </a:bodyPr>
            <a:lstStyle/>
            <a:p>
              <a:pPr algn="just"/>
              <a:r>
                <a:rPr lang="en-US" sz="1200" dirty="0">
                  <a:latin typeface="Futura-Condensed-Normal" pitchFamily="2" charset="0"/>
                  <a:cs typeface="Futura Condensed"/>
                </a:rPr>
                <a:t>In this activity, you will create a project that experiments with backdrops, like a story with multiple scenes or a slideshow.</a:t>
              </a:r>
              <a:endParaRPr lang="en-US" sz="1200" dirty="0">
                <a:solidFill>
                  <a:srgbClr val="000000"/>
                </a:solidFill>
                <a:latin typeface="Futura-Condensed-Normal" pitchFamily="2" charset="0"/>
                <a:cs typeface="Futura Condensed"/>
              </a:endParaRPr>
            </a:p>
          </p:txBody>
        </p:sp>
      </p:grpSp>
      <p:sp>
        <p:nvSpPr>
          <p:cNvPr id="14" name="TextBox 13"/>
          <p:cNvSpPr txBox="1"/>
          <p:nvPr/>
        </p:nvSpPr>
        <p:spPr>
          <a:xfrm>
            <a:off x="426672" y="4228628"/>
            <a:ext cx="2885167" cy="1532727"/>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Choose from the library, </a:t>
            </a:r>
            <a:r>
              <a:rPr lang="en-US" sz="1200" dirty="0">
                <a:latin typeface="Futura-Condensed-Normal" pitchFamily="2" charset="0"/>
                <a:cs typeface="Futura Condensed"/>
              </a:rPr>
              <a:t>paint, or upload </a:t>
            </a:r>
            <a:r>
              <a:rPr lang="en-US" sz="1200" dirty="0" smtClean="0">
                <a:latin typeface="Futura-Condensed-Normal" pitchFamily="2" charset="0"/>
                <a:cs typeface="Futura Condensed"/>
              </a:rPr>
              <a:t>multiple backdrops into your project.</a:t>
            </a:r>
          </a:p>
          <a:p>
            <a:pPr marL="171450" indent="-171450">
              <a:lnSpc>
                <a:spcPct val="130000"/>
              </a:lnSpc>
              <a:buFont typeface="Wingdings" charset="2"/>
              <a:buChar char="q"/>
            </a:pPr>
            <a:r>
              <a:rPr lang="en-US" sz="1200" dirty="0" smtClean="0">
                <a:latin typeface="Futura-Condensed-Normal" pitchFamily="2" charset="0"/>
                <a:cs typeface="Futura Condensed"/>
              </a:rPr>
              <a:t>Experiment with blocks from the Looks and Events categorie</a:t>
            </a:r>
            <a:r>
              <a:rPr lang="en-US" sz="1200" dirty="0">
                <a:latin typeface="Futura-Condensed-Normal" pitchFamily="2" charset="0"/>
                <a:cs typeface="Futura Condensed"/>
              </a:rPr>
              <a:t>s</a:t>
            </a:r>
            <a:r>
              <a:rPr lang="en-US" sz="1200" dirty="0" smtClean="0">
                <a:latin typeface="Futura-Condensed-Normal" pitchFamily="2" charset="0"/>
                <a:cs typeface="Futura Condensed"/>
              </a:rPr>
              <a:t> to initiate switching backdrops.</a:t>
            </a:r>
          </a:p>
          <a:p>
            <a:pPr marL="171450" indent="-171450">
              <a:lnSpc>
                <a:spcPct val="130000"/>
              </a:lnSpc>
              <a:buFont typeface="Wingdings" charset="2"/>
              <a:buChar char="q"/>
            </a:pPr>
            <a:r>
              <a:rPr lang="en-US" sz="1200" dirty="0" smtClean="0">
                <a:latin typeface="Futura-Condensed-Normal" pitchFamily="2" charset="0"/>
                <a:cs typeface="Futura Condensed"/>
              </a:rPr>
              <a:t>Add scripts to the stage </a:t>
            </a:r>
            <a:r>
              <a:rPr lang="en-US" sz="1200" dirty="0">
                <a:latin typeface="Futura-Condensed-Normal" pitchFamily="2" charset="0"/>
                <a:cs typeface="Futura Condensed"/>
              </a:rPr>
              <a:t>and </a:t>
            </a:r>
            <a:r>
              <a:rPr lang="en-US" sz="1200" dirty="0" smtClean="0">
                <a:latin typeface="Futura-Condensed-Normal" pitchFamily="2" charset="0"/>
                <a:cs typeface="Futura Condensed"/>
              </a:rPr>
              <a:t>sprites </a:t>
            </a:r>
            <a:r>
              <a:rPr lang="en-US" sz="1200" dirty="0">
                <a:latin typeface="Futura-Condensed-Normal" pitchFamily="2" charset="0"/>
                <a:cs typeface="Futura Condensed"/>
              </a:rPr>
              <a:t>to </a:t>
            </a:r>
            <a:r>
              <a:rPr lang="en-US" sz="1200" dirty="0" smtClean="0">
                <a:latin typeface="Futura-Condensed-Normal" pitchFamily="2" charset="0"/>
                <a:cs typeface="Futura Condensed"/>
              </a:rPr>
              <a:t>coordinate what happens when the backdrop changes </a:t>
            </a:r>
            <a:r>
              <a:rPr lang="en-US" sz="1200" dirty="0">
                <a:latin typeface="Futura-Condensed-Normal" pitchFamily="2" charset="0"/>
                <a:cs typeface="Futura Condensed"/>
              </a:rPr>
              <a:t>in your project</a:t>
            </a:r>
            <a:r>
              <a:rPr lang="en-US" sz="1200" dirty="0" smtClean="0">
                <a:latin typeface="Futura-Condensed-Normal" pitchFamily="2" charset="0"/>
                <a:cs typeface="Futura Condensed"/>
              </a:rPr>
              <a:t>!</a:t>
            </a:r>
          </a:p>
        </p:txBody>
      </p:sp>
      <p:sp>
        <p:nvSpPr>
          <p:cNvPr id="26" name="TextBox 25"/>
          <p:cNvSpPr txBox="1"/>
          <p:nvPr/>
        </p:nvSpPr>
        <p:spPr>
          <a:xfrm>
            <a:off x="436830" y="8580156"/>
            <a:ext cx="2464723" cy="1200329"/>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Look for blocks under the sprites and the stage related to backdrop and test them out to see what they do!</a:t>
            </a:r>
          </a:p>
          <a:p>
            <a:pPr marL="171450" indent="-171450">
              <a:buFont typeface="Wingdings" charset="2"/>
              <a:buChar char="q"/>
            </a:pPr>
            <a:r>
              <a:rPr lang="en-US" sz="1200" dirty="0" smtClean="0">
                <a:latin typeface="Futura-Condensed-Normal" pitchFamily="2" charset="0"/>
                <a:cs typeface="Futura Condensed"/>
              </a:rPr>
              <a:t>Need more inspiration? Explore the Scratch online community to discover projects that use multiple backdrops</a:t>
            </a:r>
            <a:r>
              <a:rPr lang="en-US" sz="1200" dirty="0">
                <a:latin typeface="Futura-Condensed-Normal" pitchFamily="2" charset="0"/>
                <a:cs typeface="Futura Condensed"/>
              </a:rPr>
              <a:t>.</a:t>
            </a:r>
            <a:endParaRPr lang="en-US" sz="1200" dirty="0" smtClean="0">
              <a:latin typeface="Futura-Condensed-Normal" pitchFamily="2" charset="0"/>
              <a:cs typeface="Futura Condensed"/>
            </a:endParaRPr>
          </a:p>
        </p:txBody>
      </p:sp>
      <p:grpSp>
        <p:nvGrpSpPr>
          <p:cNvPr id="2" name="Group 1"/>
          <p:cNvGrpSpPr/>
          <p:nvPr/>
        </p:nvGrpSpPr>
        <p:grpSpPr>
          <a:xfrm>
            <a:off x="0" y="7871074"/>
            <a:ext cx="7772400" cy="532604"/>
            <a:chOff x="0" y="7871074"/>
            <a:chExt cx="7772400" cy="532604"/>
          </a:xfrm>
        </p:grpSpPr>
        <p:sp>
          <p:nvSpPr>
            <p:cNvPr id="33" name="Rectangle 32"/>
            <p:cNvSpPr/>
            <p:nvPr/>
          </p:nvSpPr>
          <p:spPr>
            <a:xfrm>
              <a:off x="0" y="7871074"/>
              <a:ext cx="7772400" cy="410457"/>
            </a:xfrm>
            <a:prstGeom prst="rect">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4" name="Diamond 33"/>
            <p:cNvSpPr/>
            <p:nvPr/>
          </p:nvSpPr>
          <p:spPr>
            <a:xfrm>
              <a:off x="1398022" y="8077594"/>
              <a:ext cx="381000" cy="326084"/>
            </a:xfrm>
            <a:prstGeom prst="diamond">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5" name="Diamond 34"/>
            <p:cNvSpPr/>
            <p:nvPr/>
          </p:nvSpPr>
          <p:spPr>
            <a:xfrm>
              <a:off x="5277046" y="8066025"/>
              <a:ext cx="381000" cy="326084"/>
            </a:xfrm>
            <a:prstGeom prst="diamond">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6" name="TextBox 65"/>
            <p:cNvSpPr txBox="1"/>
            <p:nvPr/>
          </p:nvSpPr>
          <p:spPr>
            <a:xfrm>
              <a:off x="0" y="7879206"/>
              <a:ext cx="3185510"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THINGS TO TRY</a:t>
              </a:r>
              <a:endParaRPr lang="en-US" dirty="0">
                <a:solidFill>
                  <a:schemeClr val="bg1"/>
                </a:solidFill>
                <a:latin typeface="Futura-Condensed-Normal" pitchFamily="2" charset="0"/>
                <a:cs typeface="Futura Condensed"/>
              </a:endParaRPr>
            </a:p>
          </p:txBody>
        </p:sp>
        <p:sp>
          <p:nvSpPr>
            <p:cNvPr id="67" name="TextBox 66"/>
            <p:cNvSpPr txBox="1"/>
            <p:nvPr/>
          </p:nvSpPr>
          <p:spPr>
            <a:xfrm>
              <a:off x="3185510" y="7884634"/>
              <a:ext cx="4586890"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
        <p:nvSpPr>
          <p:cNvPr id="38" name="TextBox 37"/>
          <p:cNvSpPr txBox="1"/>
          <p:nvPr/>
        </p:nvSpPr>
        <p:spPr>
          <a:xfrm>
            <a:off x="3411201" y="8580156"/>
            <a:ext cx="4073332" cy="1015663"/>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a:t>
            </a:r>
            <a:r>
              <a:rPr lang="en-US" sz="1200" kern="1100" spc="-20" dirty="0">
                <a:latin typeface="Futura-Condensed-Normal" pitchFamily="2" charset="0"/>
                <a:cs typeface="Futura Condensed"/>
              </a:rPr>
              <a:t>project to the </a:t>
            </a:r>
            <a:r>
              <a:rPr lang="en-US" sz="1200" kern="1100" spc="-20" dirty="0" smtClean="0">
                <a:latin typeface="Futura-Condensed-Normal" pitchFamily="2" charset="0"/>
                <a:cs typeface="Futura Condensed"/>
              </a:rPr>
              <a:t>Scenes Studio: </a:t>
            </a: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/studios/475550</a:t>
            </a: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Challenge </a:t>
            </a:r>
            <a:r>
              <a:rPr lang="en-US" sz="1200" kern="1100" spc="-20" dirty="0">
                <a:latin typeface="Futura-Condensed-Normal" pitchFamily="2" charset="0"/>
                <a:cs typeface="Futura Condensed"/>
              </a:rPr>
              <a:t>yourself to do more! </a:t>
            </a:r>
            <a:r>
              <a:rPr lang="en-US" sz="1200" kern="1100" spc="-20" dirty="0" smtClean="0">
                <a:latin typeface="Futura-Condensed-Normal" pitchFamily="2" charset="0"/>
                <a:cs typeface="Futura Condensed"/>
              </a:rPr>
              <a:t>Add more backdrop changes to your project.</a:t>
            </a:r>
          </a:p>
          <a:p>
            <a:pPr marL="171450" indent="-171450">
              <a:buFont typeface="Lucida Grande"/>
              <a:buChar char="+"/>
            </a:pPr>
            <a:r>
              <a:rPr lang="en-US" sz="1200" kern="1100" spc="-20" dirty="0" smtClean="0">
                <a:latin typeface="Futura-Condensed-Normal" pitchFamily="2" charset="0"/>
                <a:cs typeface="Futura Condensed"/>
              </a:rPr>
              <a:t>Help a neighbor!</a:t>
            </a:r>
          </a:p>
          <a:p>
            <a:pPr marL="171450" indent="-171450">
              <a:buFont typeface="Lucida Grande"/>
              <a:buChar char="+"/>
            </a:pPr>
            <a:r>
              <a:rPr lang="en-US" sz="1200" kern="1100" spc="-20" dirty="0" smtClean="0">
                <a:latin typeface="Futura-Condensed-Normal" pitchFamily="2" charset="0"/>
                <a:cs typeface="Futura Condensed"/>
              </a:rPr>
              <a:t>Return to one of your previous projects or find a project you are inspired by and remix it by adding switching backdrops.</a:t>
            </a:r>
          </a:p>
        </p:txBody>
      </p:sp>
      <p:cxnSp>
        <p:nvCxnSpPr>
          <p:cNvPr id="40" name="Straight Connector 39"/>
          <p:cNvCxnSpPr/>
          <p:nvPr/>
        </p:nvCxnSpPr>
        <p:spPr>
          <a:xfrm>
            <a:off x="3185510" y="8392109"/>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137833" y="2731089"/>
            <a:ext cx="1122814"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cxnSp>
        <p:nvCxnSpPr>
          <p:cNvPr id="57" name="Straight Connector 56"/>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782512" y="5110384"/>
            <a:ext cx="2178594" cy="0"/>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2" name="Picture 11" descr="Screen Shot 2014-06-06 at 5.27.10 PM.png"/>
          <p:cNvPicPr>
            <a:picLocks noChangeAspect="1"/>
          </p:cNvPicPr>
          <p:nvPr/>
        </p:nvPicPr>
        <p:blipFill>
          <a:blip r:embed="rId4">
            <a:extLst>
              <a:ext uri="{BEBA8EAE-BF5A-486C-A8C5-ECC9F3942E4B}">
                <a14:imgProps xmlns:a14="http://schemas.microsoft.com/office/drawing/2010/main" xmlns="">
                  <a14:imgLayer r:embed="rId5">
                    <a14:imgEffect>
                      <a14:backgroundRemoval t="459" b="96789" l="423" r="98732">
                        <a14:foregroundMark x1="38266" y1="89908" x2="38266" y2="89908"/>
                        <a14:foregroundMark x1="32135" y1="85780" x2="32135" y2="85780"/>
                        <a14:foregroundMark x1="14165" y1="86239" x2="14165" y2="86239"/>
                        <a14:foregroundMark x1="20085" y1="16514" x2="20085" y2="16514"/>
                        <a14:foregroundMark x1="16913" y1="11927" x2="16913" y2="11927"/>
                        <a14:foregroundMark x1="56237" y1="17431" x2="56237" y2="17431"/>
                        <a14:foregroundMark x1="71882" y1="16055" x2="71882" y2="16055"/>
                        <a14:foregroundMark x1="67230" y1="11468" x2="67230" y2="11468"/>
                      </a14:backgroundRemoval>
                    </a14:imgEffect>
                  </a14:imgLayer>
                </a14:imgProps>
              </a:ext>
              <a:ext uri="{28A0092B-C50C-407E-A947-70E740481C1C}">
                <a14:useLocalDpi xmlns:a14="http://schemas.microsoft.com/office/drawing/2010/main" xmlns="" val="0"/>
              </a:ext>
            </a:extLst>
          </a:blip>
          <a:stretch>
            <a:fillRect/>
          </a:stretch>
        </p:blipFill>
        <p:spPr>
          <a:xfrm>
            <a:off x="2501310" y="6042129"/>
            <a:ext cx="3710481" cy="1710115"/>
          </a:xfrm>
          <a:prstGeom prst="rect">
            <a:avLst/>
          </a:prstGeom>
        </p:spPr>
      </p:pic>
      <p:grpSp>
        <p:nvGrpSpPr>
          <p:cNvPr id="17" name="Group 16"/>
          <p:cNvGrpSpPr/>
          <p:nvPr/>
        </p:nvGrpSpPr>
        <p:grpSpPr>
          <a:xfrm>
            <a:off x="5029557" y="4406988"/>
            <a:ext cx="2222143" cy="1406792"/>
            <a:chOff x="1370598" y="5160891"/>
            <a:chExt cx="2691360" cy="1703845"/>
          </a:xfrm>
        </p:grpSpPr>
        <p:pic>
          <p:nvPicPr>
            <p:cNvPr id="16" name="Picture 15" descr="Screen Shot 2014-06-06 at 5.28.42 PM.png"/>
            <p:cNvPicPr>
              <a:picLocks noChangeAspect="1"/>
            </p:cNvPicPr>
            <p:nvPr/>
          </p:nvPicPr>
          <p:blipFill rotWithShape="1">
            <a:blip r:embed="rId6">
              <a:alphaModFix/>
              <a:extLst>
                <a:ext uri="{28A0092B-C50C-407E-A947-70E740481C1C}">
                  <a14:useLocalDpi xmlns:a14="http://schemas.microsoft.com/office/drawing/2010/main" xmlns="" val="0"/>
                </a:ext>
              </a:extLst>
            </a:blip>
            <a:srcRect r="1433" b="5520"/>
            <a:stretch/>
          </p:blipFill>
          <p:spPr>
            <a:xfrm>
              <a:off x="1370598" y="5160891"/>
              <a:ext cx="2691360" cy="1703845"/>
            </a:xfrm>
            <a:prstGeom prst="rect">
              <a:avLst/>
            </a:prstGeom>
          </p:spPr>
        </p:pic>
        <p:pic>
          <p:nvPicPr>
            <p:cNvPr id="15" name="Picture 14" descr="Screen Shot 2014-06-06 at 5.30.07 PM.png"/>
            <p:cNvPicPr>
              <a:picLocks noChangeAspect="1"/>
            </p:cNvPicPr>
            <p:nvPr/>
          </p:nvPicPr>
          <p:blipFill rotWithShape="1">
            <a:blip r:embed="rId7">
              <a:alphaModFix/>
              <a:extLst>
                <a:ext uri="{28A0092B-C50C-407E-A947-70E740481C1C}">
                  <a14:useLocalDpi xmlns:a14="http://schemas.microsoft.com/office/drawing/2010/main" xmlns="" val="0"/>
                </a:ext>
              </a:extLst>
            </a:blip>
            <a:srcRect l="5247" t="40497" r="51946" b="47539"/>
            <a:stretch/>
          </p:blipFill>
          <p:spPr>
            <a:xfrm>
              <a:off x="1520824" y="5892800"/>
              <a:ext cx="1152525" cy="212726"/>
            </a:xfrm>
            <a:prstGeom prst="rect">
              <a:avLst/>
            </a:prstGeom>
          </p:spPr>
        </p:pic>
        <p:pic>
          <p:nvPicPr>
            <p:cNvPr id="44" name="Picture 43" descr="Screen Shot 2014-06-06 at 5.28.42 PM.png"/>
            <p:cNvPicPr>
              <a:picLocks noChangeAspect="1"/>
            </p:cNvPicPr>
            <p:nvPr/>
          </p:nvPicPr>
          <p:blipFill rotWithShape="1">
            <a:blip r:embed="rId6">
              <a:extLst>
                <a:ext uri="{28A0092B-C50C-407E-A947-70E740481C1C}">
                  <a14:useLocalDpi xmlns:a14="http://schemas.microsoft.com/office/drawing/2010/main" xmlns="" val="0"/>
                </a:ext>
              </a:extLst>
            </a:blip>
            <a:srcRect l="52441" t="26853" r="5079" b="60717"/>
            <a:stretch/>
          </p:blipFill>
          <p:spPr>
            <a:xfrm>
              <a:off x="2802467" y="5645150"/>
              <a:ext cx="1159934" cy="224167"/>
            </a:xfrm>
            <a:prstGeom prst="rect">
              <a:avLst/>
            </a:prstGeom>
          </p:spPr>
        </p:pic>
      </p:grpSp>
      <p:cxnSp>
        <p:nvCxnSpPr>
          <p:cNvPr id="46" name="Straight Arrow Connector 45"/>
          <p:cNvCxnSpPr/>
          <p:nvPr/>
        </p:nvCxnSpPr>
        <p:spPr>
          <a:xfrm>
            <a:off x="3928766" y="5110384"/>
            <a:ext cx="0" cy="931745"/>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2035869" y="443435"/>
            <a:ext cx="1186472" cy="1336089"/>
            <a:chOff x="2035869" y="443435"/>
            <a:chExt cx="1186472" cy="1336089"/>
          </a:xfrm>
        </p:grpSpPr>
        <p:grpSp>
          <p:nvGrpSpPr>
            <p:cNvPr id="37" name="Group 36"/>
            <p:cNvGrpSpPr/>
            <p:nvPr/>
          </p:nvGrpSpPr>
          <p:grpSpPr>
            <a:xfrm>
              <a:off x="2035869" y="443435"/>
              <a:ext cx="1186472" cy="1336089"/>
              <a:chOff x="1846029" y="4643960"/>
              <a:chExt cx="717108" cy="656327"/>
            </a:xfrm>
          </p:grpSpPr>
          <p:cxnSp>
            <p:nvCxnSpPr>
              <p:cNvPr id="42" name="Straight Arrow Connector 41"/>
              <p:cNvCxnSpPr/>
              <p:nvPr/>
            </p:nvCxnSpPr>
            <p:spPr>
              <a:xfrm>
                <a:off x="1846029" y="4646880"/>
                <a:ext cx="717106"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39" name="Straight Arrow Connector 38"/>
            <p:cNvCxnSpPr/>
            <p:nvPr/>
          </p:nvCxnSpPr>
          <p:spPr>
            <a:xfrm>
              <a:off x="2035869"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5" name="TextBox 44"/>
          <p:cNvSpPr txBox="1"/>
          <p:nvPr/>
        </p:nvSpPr>
        <p:spPr>
          <a:xfrm>
            <a:off x="457995" y="595839"/>
            <a:ext cx="2815942" cy="954107"/>
          </a:xfrm>
          <a:prstGeom prst="rect">
            <a:avLst/>
          </a:prstGeom>
          <a:noFill/>
        </p:spPr>
        <p:txBody>
          <a:bodyPr wrap="square" rtlCol="0">
            <a:spAutoFit/>
          </a:bodyPr>
          <a:lstStyle/>
          <a:p>
            <a:r>
              <a:rPr lang="en-US" sz="5600" dirty="0" smtClean="0">
                <a:latin typeface="Futura-Condensed-Normal" pitchFamily="2" charset="0"/>
                <a:cs typeface="Futura Condensed"/>
              </a:rPr>
              <a:t>SCENES</a:t>
            </a:r>
          </a:p>
        </p:txBody>
      </p:sp>
    </p:spTree>
    <p:extLst>
      <p:ext uri="{BB962C8B-B14F-4D97-AF65-F5344CB8AC3E}">
        <p14:creationId xmlns:p14="http://schemas.microsoft.com/office/powerpoint/2010/main" xmlns="" val="34318877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16802</TotalTime>
  <Words>3838</Words>
  <Application>Microsoft Office PowerPoint</Application>
  <PresentationFormat>사용자 지정</PresentationFormat>
  <Paragraphs>433</Paragraphs>
  <Slides>16</Slides>
  <Notes>14</Notes>
  <HiddenSlides>0</HiddenSlides>
  <MMClips>0</MMClips>
  <ScaleCrop>false</ScaleCrop>
  <HeadingPairs>
    <vt:vector size="4" baseType="variant">
      <vt:variant>
        <vt:lpstr>테마</vt:lpstr>
      </vt:variant>
      <vt:variant>
        <vt:i4>1</vt:i4>
      </vt:variant>
      <vt:variant>
        <vt:lpstr>슬라이드 제목</vt:lpstr>
      </vt:variant>
      <vt:variant>
        <vt:i4>16</vt:i4>
      </vt:variant>
    </vt:vector>
  </HeadingPairs>
  <TitlesOfParts>
    <vt:vector size="17"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Christan Balch</dc:creator>
  <cp:lastModifiedBy>박윤수</cp:lastModifiedBy>
  <cp:revision>749</cp:revision>
  <dcterms:created xsi:type="dcterms:W3CDTF">2014-05-19T18:30:44Z</dcterms:created>
  <dcterms:modified xsi:type="dcterms:W3CDTF">2014-09-13T07:09:47Z</dcterms:modified>
</cp:coreProperties>
</file>